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59" r:id="rId5"/>
    <p:sldId id="262" r:id="rId6"/>
    <p:sldId id="263" r:id="rId7"/>
    <p:sldId id="264" r:id="rId8"/>
    <p:sldId id="267" r:id="rId9"/>
    <p:sldId id="265"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332" r:id="rId41"/>
    <p:sldId id="336" r:id="rId42"/>
    <p:sldId id="334" r:id="rId43"/>
    <p:sldId id="335"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33" r:id="rId66"/>
    <p:sldId id="319" r:id="rId67"/>
    <p:sldId id="320" r:id="rId68"/>
    <p:sldId id="321" r:id="rId69"/>
    <p:sldId id="322" r:id="rId70"/>
    <p:sldId id="323" r:id="rId71"/>
    <p:sldId id="324" r:id="rId72"/>
    <p:sldId id="325" r:id="rId73"/>
    <p:sldId id="326" r:id="rId74"/>
    <p:sldId id="327" r:id="rId75"/>
    <p:sldId id="328" r:id="rId76"/>
    <p:sldId id="329" r:id="rId77"/>
    <p:sldId id="331" r:id="rId78"/>
    <p:sldId id="33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B723D9-8225-4688-B353-93600A865FDB}">
          <p14:sldIdLst>
            <p14:sldId id="257"/>
            <p14:sldId id="258"/>
            <p14:sldId id="261"/>
            <p14:sldId id="259"/>
            <p14:sldId id="262"/>
            <p14:sldId id="263"/>
            <p14:sldId id="264"/>
            <p14:sldId id="267"/>
            <p14:sldId id="265"/>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332"/>
            <p14:sldId id="336"/>
            <p14:sldId id="334"/>
            <p14:sldId id="335"/>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33"/>
            <p14:sldId id="319"/>
            <p14:sldId id="320"/>
            <p14:sldId id="321"/>
            <p14:sldId id="322"/>
            <p14:sldId id="323"/>
            <p14:sldId id="324"/>
            <p14:sldId id="325"/>
            <p14:sldId id="326"/>
            <p14:sldId id="327"/>
            <p14:sldId id="328"/>
            <p14:sldId id="329"/>
            <p14:sldId id="331"/>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F6E0-3C24-4DAF-8B94-77CBBA659C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CC45B5-7416-4882-BA22-05FE0100B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B13716-11E2-444B-B197-131B2FDE080E}"/>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5" name="Footer Placeholder 4">
            <a:extLst>
              <a:ext uri="{FF2B5EF4-FFF2-40B4-BE49-F238E27FC236}">
                <a16:creationId xmlns:a16="http://schemas.microsoft.com/office/drawing/2014/main" id="{DCA2DED3-186E-4E32-9C4F-F9EC58D22B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8B9E38F-DDA0-46B9-BBDE-359BC032CAFD}"/>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2737089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9C2F-62DA-4895-A07F-B45D59008C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5C4C7A-B120-40B9-B76E-7F372F9CC1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8113E-B27B-448D-9C96-0A7ABD012565}"/>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5" name="Footer Placeholder 4">
            <a:extLst>
              <a:ext uri="{FF2B5EF4-FFF2-40B4-BE49-F238E27FC236}">
                <a16:creationId xmlns:a16="http://schemas.microsoft.com/office/drawing/2014/main" id="{4A5C8232-E489-46B5-BE82-D4FC0C8B27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372E26-1B00-4CAA-BEA2-E326F4D3CC83}"/>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195084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1AF1F7-FCAB-46A4-B6BF-D8B71924EB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9D5889-270E-4D82-88C4-B314BAAC00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8D990-2617-4CED-840E-0E241B72E033}"/>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5" name="Footer Placeholder 4">
            <a:extLst>
              <a:ext uri="{FF2B5EF4-FFF2-40B4-BE49-F238E27FC236}">
                <a16:creationId xmlns:a16="http://schemas.microsoft.com/office/drawing/2014/main" id="{7E383C3C-673A-4ED6-A2ED-62C1E5F6F3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408660-A8C1-481C-ABA3-6A8D20538FC2}"/>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78788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8720-1376-400D-8F69-CD24852348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6C2D1D-425B-4DBE-AB3D-D50FD7BC4C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5E98C-25F1-4D9B-B848-825CEB06C16D}"/>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5" name="Footer Placeholder 4">
            <a:extLst>
              <a:ext uri="{FF2B5EF4-FFF2-40B4-BE49-F238E27FC236}">
                <a16:creationId xmlns:a16="http://schemas.microsoft.com/office/drawing/2014/main" id="{77B33C36-F4F9-4664-A8BA-843D85DB5E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29DF6F-899E-4D0F-ABDA-BE12048D2B2A}"/>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2070575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CCD0-78EE-48AD-B770-6F7E4C7B37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6846D9-FFFC-475B-AC8C-09507A17D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914AAE-F942-4869-9EEF-D4BD15EB864F}"/>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5" name="Footer Placeholder 4">
            <a:extLst>
              <a:ext uri="{FF2B5EF4-FFF2-40B4-BE49-F238E27FC236}">
                <a16:creationId xmlns:a16="http://schemas.microsoft.com/office/drawing/2014/main" id="{3ADBA846-BBF9-4728-92CD-B7F6E28186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751720-B706-41E5-B39D-0D73E12648F1}"/>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3641186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239-F00E-482D-B4DD-BE54115F74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A9A7E-43F6-4241-8470-DEFF4475657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F4A3F9-771A-4066-9757-8837BA652C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3EFFD9-0627-4805-8FD1-52AC315468D9}"/>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6" name="Footer Placeholder 5">
            <a:extLst>
              <a:ext uri="{FF2B5EF4-FFF2-40B4-BE49-F238E27FC236}">
                <a16:creationId xmlns:a16="http://schemas.microsoft.com/office/drawing/2014/main" id="{404D5EFA-4222-4B03-B0F4-2BDB95DDB9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92BDD7-74DB-4FE1-A822-DBA50CD4CB15}"/>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1322413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FD44-5F3D-474A-8234-7766B597C7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BA25C-7589-438F-9A28-5576848B7D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C4CCEB-3AD5-4B37-88B0-B5C61362B7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AB3A5D-CC95-40DC-B96F-D7CC0A5D32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722ED2-9CB4-43A5-9B33-F15F2D306B5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43789-F8DF-4738-A558-F210E9CFAD8F}"/>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8" name="Footer Placeholder 7">
            <a:extLst>
              <a:ext uri="{FF2B5EF4-FFF2-40B4-BE49-F238E27FC236}">
                <a16:creationId xmlns:a16="http://schemas.microsoft.com/office/drawing/2014/main" id="{704C890E-DF55-40FC-AA09-FEBDC669F3B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477E74D-C069-47F5-BD71-90004967C535}"/>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1568632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F2E0-90AD-4E28-85F1-BFF2D90EBF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CE47AA-ED0A-43A8-9D93-FEE6871DD619}"/>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4" name="Footer Placeholder 3">
            <a:extLst>
              <a:ext uri="{FF2B5EF4-FFF2-40B4-BE49-F238E27FC236}">
                <a16:creationId xmlns:a16="http://schemas.microsoft.com/office/drawing/2014/main" id="{82385C4A-5BE4-44EF-AF82-7BB5ACCF6EC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CE0F46A-78D3-4330-AFA6-1669FF5B3EEE}"/>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1283600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A725E6-AB61-4CD1-9ACB-2FBE2583B9EC}"/>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3" name="Footer Placeholder 2">
            <a:extLst>
              <a:ext uri="{FF2B5EF4-FFF2-40B4-BE49-F238E27FC236}">
                <a16:creationId xmlns:a16="http://schemas.microsoft.com/office/drawing/2014/main" id="{7A1E34DA-10A6-40CD-80A5-3E2B3ED2655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F64AD6D-E72B-4EA7-B05E-BBB43BCBF148}"/>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3809373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29CE1-9F1D-4259-B36A-117E95EA32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BE5506-316C-4219-AA27-0512A6E068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50ABC3-653A-4407-8D17-BA5FC0BA6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022FF7-366E-45D9-98C1-2D9FC8D5DC40}"/>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6" name="Footer Placeholder 5">
            <a:extLst>
              <a:ext uri="{FF2B5EF4-FFF2-40B4-BE49-F238E27FC236}">
                <a16:creationId xmlns:a16="http://schemas.microsoft.com/office/drawing/2014/main" id="{8497460B-910C-4255-9C4D-C6EE4A0CC0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A5E660-338A-470B-B65F-E987CFBB7894}"/>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2268267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FC10-94CB-4B3E-88C4-6D6A085976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E1E421-CAC8-4833-AEBE-9E2B70950E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6177491-3C1C-4336-9F9B-99B4A04AAC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9F87D0-2BAA-49EA-AE65-75C79F4190BC}"/>
              </a:ext>
            </a:extLst>
          </p:cNvPr>
          <p:cNvSpPr>
            <a:spLocks noGrp="1"/>
          </p:cNvSpPr>
          <p:nvPr>
            <p:ph type="dt" sz="half" idx="10"/>
          </p:nvPr>
        </p:nvSpPr>
        <p:spPr/>
        <p:txBody>
          <a:bodyPr/>
          <a:lstStyle/>
          <a:p>
            <a:fld id="{0EFFBCAA-B6AD-43E1-BA7F-328D75AB14E2}" type="datetimeFigureOut">
              <a:rPr lang="en-US" smtClean="0"/>
              <a:t>11/30/2024</a:t>
            </a:fld>
            <a:endParaRPr lang="en-US" dirty="0"/>
          </a:p>
        </p:txBody>
      </p:sp>
      <p:sp>
        <p:nvSpPr>
          <p:cNvPr id="6" name="Footer Placeholder 5">
            <a:extLst>
              <a:ext uri="{FF2B5EF4-FFF2-40B4-BE49-F238E27FC236}">
                <a16:creationId xmlns:a16="http://schemas.microsoft.com/office/drawing/2014/main" id="{923642A5-46A2-4306-8D53-2493CD8DD2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863F35-C228-4935-8C19-19EFEAB07ECE}"/>
              </a:ext>
            </a:extLst>
          </p:cNvPr>
          <p:cNvSpPr>
            <a:spLocks noGrp="1"/>
          </p:cNvSpPr>
          <p:nvPr>
            <p:ph type="sldNum" sz="quarter" idx="12"/>
          </p:nvPr>
        </p:nvSpPr>
        <p:spPr/>
        <p:txBody>
          <a:bodyPr/>
          <a:lstStyle/>
          <a:p>
            <a:fld id="{EFF69452-09C5-40B1-8FC2-8EF6D7BBAAA3}" type="slidenum">
              <a:rPr lang="en-US" smtClean="0"/>
              <a:t>‹#›</a:t>
            </a:fld>
            <a:endParaRPr lang="en-US" dirty="0"/>
          </a:p>
        </p:txBody>
      </p:sp>
    </p:spTree>
    <p:extLst>
      <p:ext uri="{BB962C8B-B14F-4D97-AF65-F5344CB8AC3E}">
        <p14:creationId xmlns:p14="http://schemas.microsoft.com/office/powerpoint/2010/main" val="662223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CB065-02C5-4C22-87D2-A2CB8A3EE1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8437D5-A8A6-4F76-B455-3A2859874E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C1BBD-75B3-43D3-A6D8-8E595A8DA0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FFBCAA-B6AD-43E1-BA7F-328D75AB14E2}" type="datetimeFigureOut">
              <a:rPr lang="en-US" smtClean="0"/>
              <a:t>11/30/2024</a:t>
            </a:fld>
            <a:endParaRPr lang="en-US" dirty="0"/>
          </a:p>
        </p:txBody>
      </p:sp>
      <p:sp>
        <p:nvSpPr>
          <p:cNvPr id="5" name="Footer Placeholder 4">
            <a:extLst>
              <a:ext uri="{FF2B5EF4-FFF2-40B4-BE49-F238E27FC236}">
                <a16:creationId xmlns:a16="http://schemas.microsoft.com/office/drawing/2014/main" id="{5ECA3B7D-36B2-4485-AB4A-0FBB18B82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6B3499E-A337-4A62-863A-EFC32D1A8E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F69452-09C5-40B1-8FC2-8EF6D7BBAAA3}" type="slidenum">
              <a:rPr lang="en-US" smtClean="0"/>
              <a:t>‹#›</a:t>
            </a:fld>
            <a:endParaRPr lang="en-US" dirty="0"/>
          </a:p>
        </p:txBody>
      </p:sp>
    </p:spTree>
    <p:extLst>
      <p:ext uri="{BB962C8B-B14F-4D97-AF65-F5344CB8AC3E}">
        <p14:creationId xmlns:p14="http://schemas.microsoft.com/office/powerpoint/2010/main" val="248018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F2B7-F2A2-4BF3-8CCA-5D043FD13796}"/>
              </a:ext>
            </a:extLst>
          </p:cNvPr>
          <p:cNvSpPr>
            <a:spLocks noGrp="1"/>
          </p:cNvSpPr>
          <p:nvPr>
            <p:ph type="ctrTitle"/>
          </p:nvPr>
        </p:nvSpPr>
        <p:spPr/>
        <p:txBody>
          <a:bodyPr/>
          <a:lstStyle/>
          <a:p>
            <a:r>
              <a:rPr lang="en-US" altLang="en-US" dirty="0">
                <a:ea typeface="ＭＳ Ｐゴシック" panose="020B0600070205080204" pitchFamily="34" charset="-128"/>
              </a:rPr>
              <a:t>Supervised Learning: </a:t>
            </a:r>
            <a:br>
              <a:rPr lang="en-US" altLang="en-US" dirty="0">
                <a:ea typeface="ＭＳ Ｐゴシック" panose="020B0600070205080204" pitchFamily="34" charset="-128"/>
              </a:rPr>
            </a:br>
            <a:r>
              <a:rPr lang="en-US" altLang="en-US" dirty="0">
                <a:ea typeface="ＭＳ Ｐゴシック" panose="020B0600070205080204" pitchFamily="34" charset="-128"/>
              </a:rPr>
              <a:t>Linear &amp; Logistic Regression</a:t>
            </a:r>
            <a:endParaRPr lang="en-US" dirty="0"/>
          </a:p>
        </p:txBody>
      </p:sp>
      <p:sp>
        <p:nvSpPr>
          <p:cNvPr id="3" name="Subtitle 2">
            <a:extLst>
              <a:ext uri="{FF2B5EF4-FFF2-40B4-BE49-F238E27FC236}">
                <a16:creationId xmlns:a16="http://schemas.microsoft.com/office/drawing/2014/main" id="{0DF4E92A-BD53-48DB-9990-D41509F58412}"/>
              </a:ext>
            </a:extLst>
          </p:cNvPr>
          <p:cNvSpPr>
            <a:spLocks noGrp="1"/>
          </p:cNvSpPr>
          <p:nvPr>
            <p:ph type="subTitle" idx="1"/>
          </p:nvPr>
        </p:nvSpPr>
        <p:spPr/>
        <p:txBody>
          <a:bodyPr>
            <a:normAutofit fontScale="92500" lnSpcReduction="20000"/>
          </a:bodyPr>
          <a:lstStyle/>
          <a:p>
            <a:r>
              <a:rPr lang="en-US" dirty="0"/>
              <a:t>Lauren Vanderlinden, PhD, MS</a:t>
            </a:r>
          </a:p>
          <a:p>
            <a:pPr>
              <a:spcBef>
                <a:spcPct val="0"/>
              </a:spcBef>
            </a:pPr>
            <a:r>
              <a:rPr lang="en-US" altLang="en-US" dirty="0"/>
              <a:t>T15 Postdoctoral Fellow Computational Biology</a:t>
            </a:r>
          </a:p>
          <a:p>
            <a:pPr>
              <a:spcBef>
                <a:spcPct val="0"/>
              </a:spcBef>
            </a:pPr>
            <a:r>
              <a:rPr lang="en-US" altLang="en-US" dirty="0"/>
              <a:t>Division of Rheumatology &amp; Department of Biomedical Informatics</a:t>
            </a:r>
          </a:p>
          <a:p>
            <a:pPr>
              <a:spcBef>
                <a:spcPct val="0"/>
              </a:spcBef>
            </a:pPr>
            <a:r>
              <a:rPr lang="en-US" altLang="en-US" dirty="0"/>
              <a:t>School of Medicine, University of Colorado Anschutz Medical Campus</a:t>
            </a:r>
          </a:p>
          <a:p>
            <a:pPr>
              <a:spcBef>
                <a:spcPct val="0"/>
              </a:spcBef>
            </a:pPr>
            <a:endParaRPr lang="en-US" dirty="0"/>
          </a:p>
          <a:p>
            <a:pPr>
              <a:spcBef>
                <a:spcPct val="0"/>
              </a:spcBef>
            </a:pPr>
            <a:r>
              <a:rPr lang="en-US" dirty="0"/>
              <a:t>CPBS 7602 - December 2, 2024</a:t>
            </a:r>
          </a:p>
        </p:txBody>
      </p:sp>
      <p:pic>
        <p:nvPicPr>
          <p:cNvPr id="1026" name="Picture 2" descr="University of Colorado Denver | History | Plexuss">
            <a:extLst>
              <a:ext uri="{FF2B5EF4-FFF2-40B4-BE49-F238E27FC236}">
                <a16:creationId xmlns:a16="http://schemas.microsoft.com/office/drawing/2014/main" id="{09426C7E-6DDB-400E-8519-72A85329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26" y="180974"/>
            <a:ext cx="2378951"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65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D393-2570-44EB-AA2F-9A96C052FCBD}"/>
              </a:ext>
            </a:extLst>
          </p:cNvPr>
          <p:cNvSpPr>
            <a:spLocks noGrp="1"/>
          </p:cNvSpPr>
          <p:nvPr>
            <p:ph type="title"/>
          </p:nvPr>
        </p:nvSpPr>
        <p:spPr>
          <a:xfrm>
            <a:off x="838200" y="307975"/>
            <a:ext cx="10515600" cy="1325563"/>
          </a:xfrm>
        </p:spPr>
        <p:txBody>
          <a:bodyPr/>
          <a:lstStyle/>
          <a:p>
            <a:r>
              <a:rPr lang="en-US" dirty="0"/>
              <a:t>Comparison of variability measures</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8CA98EB0-0776-458D-A923-BFC67366DDBD}"/>
                  </a:ext>
                </a:extLst>
              </p:cNvPr>
              <p:cNvGraphicFramePr>
                <a:graphicFrameLocks noGrp="1"/>
              </p:cNvGraphicFramePr>
              <p:nvPr>
                <p:extLst>
                  <p:ext uri="{D42A27DB-BD31-4B8C-83A1-F6EECF244321}">
                    <p14:modId xmlns:p14="http://schemas.microsoft.com/office/powerpoint/2010/main" val="2322791719"/>
                  </p:ext>
                </p:extLst>
              </p:nvPr>
            </p:nvGraphicFramePr>
            <p:xfrm>
              <a:off x="641350" y="1438275"/>
              <a:ext cx="10855326" cy="4828043"/>
            </p:xfrm>
            <a:graphic>
              <a:graphicData uri="http://schemas.openxmlformats.org/drawingml/2006/table">
                <a:tbl>
                  <a:tblPr firstRow="1" bandRow="1">
                    <a:tableStyleId>{6E25E649-3F16-4E02-A733-19D2CDBF48F0}</a:tableStyleId>
                  </a:tblPr>
                  <a:tblGrid>
                    <a:gridCol w="3006725">
                      <a:extLst>
                        <a:ext uri="{9D8B030D-6E8A-4147-A177-3AD203B41FA5}">
                          <a16:colId xmlns:a16="http://schemas.microsoft.com/office/drawing/2014/main" val="499229389"/>
                        </a:ext>
                      </a:extLst>
                    </a:gridCol>
                    <a:gridCol w="4230159">
                      <a:extLst>
                        <a:ext uri="{9D8B030D-6E8A-4147-A177-3AD203B41FA5}">
                          <a16:colId xmlns:a16="http://schemas.microsoft.com/office/drawing/2014/main" val="1795511205"/>
                        </a:ext>
                      </a:extLst>
                    </a:gridCol>
                    <a:gridCol w="3618442">
                      <a:extLst>
                        <a:ext uri="{9D8B030D-6E8A-4147-A177-3AD203B41FA5}">
                          <a16:colId xmlns:a16="http://schemas.microsoft.com/office/drawing/2014/main" val="251711171"/>
                        </a:ext>
                      </a:extLst>
                    </a:gridCol>
                  </a:tblGrid>
                  <a:tr h="638175">
                    <a:tc>
                      <a:txBody>
                        <a:bodyPr/>
                        <a:lstStyle/>
                        <a:p>
                          <a:r>
                            <a:rPr lang="en-US" sz="2400" dirty="0"/>
                            <a:t>Measure</a:t>
                          </a:r>
                        </a:p>
                      </a:txBody>
                      <a:tcPr/>
                    </a:tc>
                    <a:tc>
                      <a:txBody>
                        <a:bodyPr/>
                        <a:lstStyle/>
                        <a:p>
                          <a:r>
                            <a:rPr lang="en-US" sz="2400" dirty="0"/>
                            <a:t>What it measures</a:t>
                          </a:r>
                        </a:p>
                      </a:txBody>
                      <a:tcPr/>
                    </a:tc>
                    <a:tc>
                      <a:txBody>
                        <a:bodyPr/>
                        <a:lstStyle/>
                        <a:p>
                          <a:r>
                            <a:rPr lang="en-US" sz="2400" dirty="0"/>
                            <a:t>Formula</a:t>
                          </a:r>
                        </a:p>
                      </a:txBody>
                      <a:tcPr/>
                    </a:tc>
                    <a:extLst>
                      <a:ext uri="{0D108BD9-81ED-4DB2-BD59-A6C34878D82A}">
                        <a16:rowId xmlns:a16="http://schemas.microsoft.com/office/drawing/2014/main" val="2692047880"/>
                      </a:ext>
                    </a:extLst>
                  </a:tr>
                  <a:tr h="1113102">
                    <a:tc>
                      <a:txBody>
                        <a:bodyPr/>
                        <a:lstStyle/>
                        <a:p>
                          <a:r>
                            <a:rPr lang="en-US" dirty="0"/>
                            <a:t>Variance (</a:t>
                          </a:r>
                          <a:r>
                            <a:rPr lang="el-GR" dirty="0"/>
                            <a:t>σ² </a:t>
                          </a:r>
                          <a:r>
                            <a:rPr lang="en-US" dirty="0"/>
                            <a:t>or s²)</a:t>
                          </a:r>
                        </a:p>
                      </a:txBody>
                      <a:tcPr/>
                    </a:tc>
                    <a:tc>
                      <a:txBody>
                        <a:bodyPr/>
                        <a:lstStyle/>
                        <a:p>
                          <a:r>
                            <a:rPr lang="en-US" dirty="0"/>
                            <a:t>Measures the spread of data points around the mean (how much data varies).</a:t>
                          </a:r>
                        </a:p>
                      </a:txBody>
                      <a:tcPr/>
                    </a:tc>
                    <a:tc>
                      <a:txBody>
                        <a:bodyPr/>
                        <a:lstStyle/>
                        <a:p>
                          <a:pPr/>
                          <a:r>
                            <a:rPr lang="en-US" dirty="0"/>
                            <a:t>Population Variance (</a:t>
                          </a:r>
                          <a:r>
                            <a:rPr lang="el-GR" dirty="0"/>
                            <a:t>σ²): </a:t>
                          </a:r>
                          <a:br>
                            <a:rPr lang="el-GR" dirty="0"/>
                          </a:b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rPr>
                                    </m:ctrlPr>
                                  </m:sSupPr>
                                  <m:e>
                                    <m:r>
                                      <a:rPr lang="el-GR" smtClean="0">
                                        <a:latin typeface="Cambria Math" panose="02040503050406030204" pitchFamily="18" charset="0"/>
                                      </a:rPr>
                                      <m:t>𝜎</m:t>
                                    </m:r>
                                  </m:e>
                                  <m:sup>
                                    <m:r>
                                      <a:rPr lang="en-US" smtClean="0">
                                        <a:latin typeface="Cambria Math" panose="02040503050406030204" pitchFamily="18" charset="0"/>
                                      </a:rPr>
                                      <m:t>2</m:t>
                                    </m:r>
                                  </m:sup>
                                </m:sSup>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smtClean="0">
                                        <a:latin typeface="Cambria Math" panose="02040503050406030204" pitchFamily="18" charset="0"/>
                                      </a:rPr>
                                      <m:t>1</m:t>
                                    </m:r>
                                  </m:num>
                                  <m:den>
                                    <m:r>
                                      <a:rPr lang="en-US" smtClean="0">
                                        <a:latin typeface="Cambria Math" panose="02040503050406030204" pitchFamily="18" charset="0"/>
                                      </a:rPr>
                                      <m:t>𝑁</m:t>
                                    </m:r>
                                  </m:den>
                                </m:f>
                                <m:r>
                                  <a:rPr lang="en-US" smtClean="0">
                                    <a:latin typeface="Cambria Math" panose="02040503050406030204" pitchFamily="18" charset="0"/>
                                  </a:rPr>
                                  <m:t> </m:t>
                                </m:r>
                                <m:nary>
                                  <m:naryPr>
                                    <m:chr m:val="∑"/>
                                    <m:limLoc m:val="subSup"/>
                                    <m:ctrlPr>
                                      <a:rPr lang="en-US" i="1" smtClean="0">
                                        <a:latin typeface="Cambria Math" panose="02040503050406030204" pitchFamily="18" charset="0"/>
                                      </a:rPr>
                                    </m:ctrlPr>
                                  </m:naryPr>
                                  <m:sub>
                                    <m:r>
                                      <m:rPr>
                                        <m:brk m:alnAt="25"/>
                                      </m:rPr>
                                      <a:rPr lang="en-US" smtClean="0">
                                        <a:latin typeface="Cambria Math" panose="02040503050406030204" pitchFamily="18" charset="0"/>
                                      </a:rPr>
                                      <m:t>𝑖</m:t>
                                    </m:r>
                                    <m:r>
                                      <a:rPr lang="en-US" smtClean="0">
                                        <a:latin typeface="Cambria Math" panose="02040503050406030204" pitchFamily="18" charset="0"/>
                                      </a:rPr>
                                      <m:t>=1</m:t>
                                    </m:r>
                                  </m:sub>
                                  <m:sup>
                                    <m:r>
                                      <a:rPr lang="en-US" smtClean="0">
                                        <a:latin typeface="Cambria Math" panose="02040503050406030204" pitchFamily="18" charset="0"/>
                                      </a:rPr>
                                      <m:t>𝑁</m:t>
                                    </m:r>
                                  </m:sup>
                                  <m:e>
                                    <m:sSup>
                                      <m:sSupPr>
                                        <m:ctrlPr>
                                          <a:rPr lang="en-US" i="1" smtClean="0">
                                            <a:latin typeface="Cambria Math" panose="02040503050406030204" pitchFamily="18" charset="0"/>
                                          </a:rPr>
                                        </m:ctrlPr>
                                      </m:sSupPr>
                                      <m:e>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𝑖</m:t>
                                            </m:r>
                                          </m:sub>
                                        </m:sSub>
                                        <m:r>
                                          <a:rPr lang="en-US" smtClean="0">
                                            <a:latin typeface="Cambria Math" panose="02040503050406030204" pitchFamily="18" charset="0"/>
                                          </a:rPr>
                                          <m:t> − </m:t>
                                        </m:r>
                                        <m:r>
                                          <a:rPr lang="en-US" smtClean="0">
                                            <a:latin typeface="Cambria Math" panose="02040503050406030204" pitchFamily="18" charset="0"/>
                                          </a:rPr>
                                          <m:t>𝜇</m:t>
                                        </m:r>
                                        <m:r>
                                          <a:rPr lang="en-US" smtClean="0">
                                            <a:latin typeface="Cambria Math" panose="02040503050406030204" pitchFamily="18" charset="0"/>
                                          </a:rPr>
                                          <m:t>)</m:t>
                                        </m:r>
                                      </m:e>
                                      <m:sup>
                                        <m:r>
                                          <a:rPr lang="en-US" smtClean="0">
                                            <a:latin typeface="Cambria Math" panose="02040503050406030204" pitchFamily="18" charset="0"/>
                                          </a:rPr>
                                          <m:t>2</m:t>
                                        </m:r>
                                      </m:sup>
                                    </m:sSup>
                                  </m:e>
                                </m:nary>
                              </m:oMath>
                            </m:oMathPara>
                          </a14:m>
                          <a:endParaRPr lang="en-US" dirty="0"/>
                        </a:p>
                        <a:p>
                          <a:pPr/>
                          <a:r>
                            <a:rPr lang="en-US" dirty="0"/>
                            <a:t>Sample Variance (s²): </a:t>
                          </a:r>
                          <a:br>
                            <a:rPr lang="en-US" dirty="0"/>
                          </a:b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rPr>
                                    </m:ctrlPr>
                                  </m:sSupPr>
                                  <m:e>
                                    <m:r>
                                      <a:rPr lang="en-US" smtClean="0">
                                        <a:latin typeface="Cambria Math" panose="02040503050406030204" pitchFamily="18" charset="0"/>
                                      </a:rPr>
                                      <m:t>𝑠</m:t>
                                    </m:r>
                                  </m:e>
                                  <m:sup>
                                    <m:r>
                                      <a:rPr lang="en-US" smtClean="0">
                                        <a:latin typeface="Cambria Math" panose="02040503050406030204" pitchFamily="18" charset="0"/>
                                      </a:rPr>
                                      <m:t>2</m:t>
                                    </m:r>
                                  </m:sup>
                                </m:sSup>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smtClean="0">
                                        <a:latin typeface="Cambria Math" panose="02040503050406030204" pitchFamily="18" charset="0"/>
                                      </a:rPr>
                                      <m:t>1</m:t>
                                    </m:r>
                                  </m:num>
                                  <m:den>
                                    <m:r>
                                      <a:rPr lang="en-US" smtClean="0">
                                        <a:latin typeface="Cambria Math" panose="02040503050406030204" pitchFamily="18" charset="0"/>
                                      </a:rPr>
                                      <m:t>𝑛</m:t>
                                    </m:r>
                                    <m:r>
                                      <a:rPr lang="en-US" smtClean="0">
                                        <a:latin typeface="Cambria Math" panose="02040503050406030204" pitchFamily="18" charset="0"/>
                                      </a:rPr>
                                      <m:t> −1</m:t>
                                    </m:r>
                                  </m:den>
                                </m:f>
                                <m:r>
                                  <a:rPr lang="en-US" smtClean="0">
                                    <a:latin typeface="Cambria Math" panose="02040503050406030204" pitchFamily="18" charset="0"/>
                                  </a:rPr>
                                  <m:t> </m:t>
                                </m:r>
                                <m:nary>
                                  <m:naryPr>
                                    <m:chr m:val="∑"/>
                                    <m:limLoc m:val="subSup"/>
                                    <m:ctrlPr>
                                      <a:rPr lang="en-US" i="1" smtClean="0">
                                        <a:latin typeface="Cambria Math" panose="02040503050406030204" pitchFamily="18" charset="0"/>
                                      </a:rPr>
                                    </m:ctrlPr>
                                  </m:naryPr>
                                  <m:sub>
                                    <m:r>
                                      <m:rPr>
                                        <m:brk m:alnAt="25"/>
                                      </m:rPr>
                                      <a:rPr lang="en-US" smtClean="0">
                                        <a:latin typeface="Cambria Math" panose="02040503050406030204" pitchFamily="18" charset="0"/>
                                      </a:rPr>
                                      <m:t>𝑖</m:t>
                                    </m:r>
                                    <m:r>
                                      <a:rPr lang="en-US" smtClean="0">
                                        <a:latin typeface="Cambria Math" panose="02040503050406030204" pitchFamily="18" charset="0"/>
                                      </a:rPr>
                                      <m:t>=1</m:t>
                                    </m:r>
                                  </m:sub>
                                  <m:sup>
                                    <m:r>
                                      <a:rPr lang="en-US" smtClean="0">
                                        <a:latin typeface="Cambria Math" panose="02040503050406030204" pitchFamily="18" charset="0"/>
                                      </a:rPr>
                                      <m:t>𝑛</m:t>
                                    </m:r>
                                  </m:sup>
                                  <m:e>
                                    <m:sSup>
                                      <m:sSupPr>
                                        <m:ctrlPr>
                                          <a:rPr lang="en-US" i="1" smtClean="0">
                                            <a:latin typeface="Cambria Math" panose="02040503050406030204" pitchFamily="18" charset="0"/>
                                          </a:rPr>
                                        </m:ctrlPr>
                                      </m:sSupPr>
                                      <m:e>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𝑖</m:t>
                                            </m:r>
                                          </m:sub>
                                        </m:sSub>
                                        <m:r>
                                          <a:rPr lang="en-US" smtClean="0">
                                            <a:latin typeface="Cambria Math" panose="02040503050406030204" pitchFamily="18" charset="0"/>
                                          </a:rPr>
                                          <m:t> − </m:t>
                                        </m:r>
                                        <m:acc>
                                          <m:accPr>
                                            <m:chr m:val="̅"/>
                                            <m:ctrlPr>
                                              <a:rPr lang="en-US" i="1" smtClean="0">
                                                <a:latin typeface="Cambria Math" panose="02040503050406030204" pitchFamily="18" charset="0"/>
                                              </a:rPr>
                                            </m:ctrlPr>
                                          </m:accPr>
                                          <m:e>
                                            <m:r>
                                              <a:rPr lang="en-US" smtClean="0">
                                                <a:latin typeface="Cambria Math" panose="02040503050406030204" pitchFamily="18" charset="0"/>
                                              </a:rPr>
                                              <m:t>𝑥</m:t>
                                            </m:r>
                                          </m:e>
                                        </m:acc>
                                        <m:r>
                                          <a:rPr lang="en-US" smtClean="0">
                                            <a:latin typeface="Cambria Math" panose="02040503050406030204" pitchFamily="18" charset="0"/>
                                          </a:rPr>
                                          <m:t>)</m:t>
                                        </m:r>
                                      </m:e>
                                      <m:sup>
                                        <m:r>
                                          <a:rPr lang="en-US" smtClean="0">
                                            <a:latin typeface="Cambria Math" panose="02040503050406030204" pitchFamily="18" charset="0"/>
                                          </a:rPr>
                                          <m:t>2</m:t>
                                        </m:r>
                                      </m:sup>
                                    </m:sSup>
                                  </m:e>
                                </m:nary>
                              </m:oMath>
                            </m:oMathPara>
                          </a14:m>
                          <a:endParaRPr lang="en-US" dirty="0"/>
                        </a:p>
                      </a:txBody>
                      <a:tcPr/>
                    </a:tc>
                    <a:extLst>
                      <a:ext uri="{0D108BD9-81ED-4DB2-BD59-A6C34878D82A}">
                        <a16:rowId xmlns:a16="http://schemas.microsoft.com/office/drawing/2014/main" val="86815522"/>
                      </a:ext>
                    </a:extLst>
                  </a:tr>
                  <a:tr h="1113102">
                    <a:tc>
                      <a:txBody>
                        <a:bodyPr/>
                        <a:lstStyle/>
                        <a:p>
                          <a:r>
                            <a:rPr lang="en-US" dirty="0"/>
                            <a:t>Standard Deviation (σ or s)</a:t>
                          </a:r>
                        </a:p>
                      </a:txBody>
                      <a:tcPr/>
                    </a:tc>
                    <a:tc>
                      <a:txBody>
                        <a:bodyPr/>
                        <a:lstStyle/>
                        <a:p>
                          <a:r>
                            <a:rPr lang="en-US" dirty="0"/>
                            <a:t>Measures the spread of data points around the mean (how much data varies). It's the square root of the variance.</a:t>
                          </a:r>
                        </a:p>
                      </a:txBody>
                      <a:tcPr/>
                    </a:tc>
                    <a:tc>
                      <a:txBody>
                        <a:bodyPr/>
                        <a:lstStyle/>
                        <a:p>
                          <a:pPr/>
                          <a:r>
                            <a:rPr lang="en-US" dirty="0"/>
                            <a:t>Population SD (</a:t>
                          </a:r>
                          <a:r>
                            <a:rPr lang="el-GR" dirty="0"/>
                            <a:t>σ): </a:t>
                          </a:r>
                          <a:br>
                            <a:rPr lang="el-GR" dirty="0"/>
                          </a:br>
                          <a14:m>
                            <m:oMathPara xmlns:m="http://schemas.openxmlformats.org/officeDocument/2006/math">
                              <m:oMathParaPr>
                                <m:jc m:val="centerGroup"/>
                              </m:oMathParaPr>
                              <m:oMath xmlns:m="http://schemas.openxmlformats.org/officeDocument/2006/math">
                                <m:r>
                                  <a:rPr lang="el-GR" smtClean="0">
                                    <a:latin typeface="Cambria Math" panose="02040503050406030204" pitchFamily="18" charset="0"/>
                                  </a:rPr>
                                  <m:t>𝜎</m:t>
                                </m:r>
                                <m:r>
                                  <a:rPr lang="en-US" smtClean="0">
                                    <a:latin typeface="Cambria Math" panose="02040503050406030204" pitchFamily="18" charset="0"/>
                                  </a:rPr>
                                  <m:t>= </m:t>
                                </m:r>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smtClean="0">
                                            <a:latin typeface="Cambria Math" panose="02040503050406030204" pitchFamily="18" charset="0"/>
                                          </a:rPr>
                                          <m:t>𝜎</m:t>
                                        </m:r>
                                      </m:e>
                                      <m:sup>
                                        <m:r>
                                          <a:rPr lang="en-US" smtClean="0">
                                            <a:latin typeface="Cambria Math" panose="02040503050406030204" pitchFamily="18" charset="0"/>
                                          </a:rPr>
                                          <m:t>2</m:t>
                                        </m:r>
                                      </m:sup>
                                    </m:sSup>
                                  </m:e>
                                </m:rad>
                              </m:oMath>
                            </m:oMathPara>
                          </a14:m>
                          <a:br>
                            <a:rPr lang="el-GR" dirty="0"/>
                          </a:br>
                          <a:r>
                            <a:rPr lang="en-US" dirty="0"/>
                            <a:t>Sample SD (s): </a:t>
                          </a:r>
                        </a:p>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𝑠</m:t>
                                </m:r>
                                <m:r>
                                  <a:rPr lang="en-US" smtClean="0">
                                    <a:latin typeface="Cambria Math" panose="02040503050406030204" pitchFamily="18" charset="0"/>
                                  </a:rPr>
                                  <m:t>= </m:t>
                                </m:r>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smtClean="0">
                                            <a:latin typeface="Cambria Math" panose="02040503050406030204" pitchFamily="18" charset="0"/>
                                          </a:rPr>
                                          <m:t>𝑠</m:t>
                                        </m:r>
                                      </m:e>
                                      <m:sup>
                                        <m:r>
                                          <a:rPr lang="en-US" smtClean="0">
                                            <a:latin typeface="Cambria Math" panose="02040503050406030204" pitchFamily="18" charset="0"/>
                                          </a:rPr>
                                          <m:t>2</m:t>
                                        </m:r>
                                      </m:sup>
                                    </m:sSup>
                                  </m:e>
                                </m:rad>
                              </m:oMath>
                            </m:oMathPara>
                          </a14:m>
                          <a:br>
                            <a:rPr lang="en-US" dirty="0"/>
                          </a:br>
                          <a:endParaRPr lang="en-US" dirty="0"/>
                        </a:p>
                      </a:txBody>
                      <a:tcPr/>
                    </a:tc>
                    <a:extLst>
                      <a:ext uri="{0D108BD9-81ED-4DB2-BD59-A6C34878D82A}">
                        <a16:rowId xmlns:a16="http://schemas.microsoft.com/office/drawing/2014/main" val="2558447300"/>
                      </a:ext>
                    </a:extLst>
                  </a:tr>
                  <a:tr h="1113102">
                    <a:tc>
                      <a:txBody>
                        <a:bodyPr/>
                        <a:lstStyle/>
                        <a:p>
                          <a:r>
                            <a:rPr lang="en-US" dirty="0"/>
                            <a:t>Standard Error (SE)</a:t>
                          </a:r>
                        </a:p>
                      </a:txBody>
                      <a:tcPr/>
                    </a:tc>
                    <a:tc>
                      <a:txBody>
                        <a:bodyPr/>
                        <a:lstStyle/>
                        <a:p>
                          <a:r>
                            <a:rPr lang="en-US" dirty="0"/>
                            <a:t>Measures the precision of the sample mean as an estimate of the population mean.</a:t>
                          </a:r>
                        </a:p>
                      </a:txBody>
                      <a:tcPr/>
                    </a:tc>
                    <a:tc>
                      <a:txBody>
                        <a:bodyPr/>
                        <a:lstStyle/>
                        <a:p>
                          <a:pPr/>
                          <a:r>
                            <a:rPr lang="en-US" dirty="0"/>
                            <a:t>Standard Error of the Mean (SEM): </a:t>
                          </a:r>
                          <a:br>
                            <a:rPr lang="en-US" dirty="0"/>
                          </a:b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𝑆𝐸</m:t>
                                </m:r>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smtClean="0">
                                        <a:latin typeface="Cambria Math" panose="02040503050406030204" pitchFamily="18" charset="0"/>
                                      </a:rPr>
                                      <m:t>𝑠</m:t>
                                    </m:r>
                                  </m:num>
                                  <m:den>
                                    <m:rad>
                                      <m:radPr>
                                        <m:degHide m:val="on"/>
                                        <m:ctrlPr>
                                          <a:rPr lang="en-US" i="1" smtClean="0">
                                            <a:latin typeface="Cambria Math" panose="02040503050406030204" pitchFamily="18" charset="0"/>
                                          </a:rPr>
                                        </m:ctrlPr>
                                      </m:radPr>
                                      <m:deg/>
                                      <m:e>
                                        <m:r>
                                          <a:rPr lang="en-US" smtClean="0">
                                            <a:latin typeface="Cambria Math" panose="02040503050406030204" pitchFamily="18" charset="0"/>
                                          </a:rPr>
                                          <m:t>𝑛</m:t>
                                        </m:r>
                                      </m:e>
                                    </m:rad>
                                  </m:den>
                                </m:f>
                              </m:oMath>
                            </m:oMathPara>
                          </a14:m>
                          <a:endParaRPr lang="en-US" dirty="0"/>
                        </a:p>
                      </a:txBody>
                      <a:tcPr/>
                    </a:tc>
                    <a:extLst>
                      <a:ext uri="{0D108BD9-81ED-4DB2-BD59-A6C34878D82A}">
                        <a16:rowId xmlns:a16="http://schemas.microsoft.com/office/drawing/2014/main" val="3526550219"/>
                      </a:ext>
                    </a:extLst>
                  </a:tr>
                </a:tbl>
              </a:graphicData>
            </a:graphic>
          </p:graphicFrame>
        </mc:Choice>
        <mc:Fallback xmlns="">
          <p:graphicFrame>
            <p:nvGraphicFramePr>
              <p:cNvPr id="8" name="Table 7">
                <a:extLst>
                  <a:ext uri="{FF2B5EF4-FFF2-40B4-BE49-F238E27FC236}">
                    <a16:creationId xmlns:a16="http://schemas.microsoft.com/office/drawing/2014/main" id="{8CA98EB0-0776-458D-A923-BFC67366DDBD}"/>
                  </a:ext>
                </a:extLst>
              </p:cNvPr>
              <p:cNvGraphicFramePr>
                <a:graphicFrameLocks noGrp="1"/>
              </p:cNvGraphicFramePr>
              <p:nvPr>
                <p:extLst>
                  <p:ext uri="{D42A27DB-BD31-4B8C-83A1-F6EECF244321}">
                    <p14:modId xmlns:p14="http://schemas.microsoft.com/office/powerpoint/2010/main" val="2322791719"/>
                  </p:ext>
                </p:extLst>
              </p:nvPr>
            </p:nvGraphicFramePr>
            <p:xfrm>
              <a:off x="641350" y="1438275"/>
              <a:ext cx="10855326" cy="4840108"/>
            </p:xfrm>
            <a:graphic>
              <a:graphicData uri="http://schemas.openxmlformats.org/drawingml/2006/table">
                <a:tbl>
                  <a:tblPr firstRow="1" bandRow="1">
                    <a:tableStyleId>{6E25E649-3F16-4E02-A733-19D2CDBF48F0}</a:tableStyleId>
                  </a:tblPr>
                  <a:tblGrid>
                    <a:gridCol w="3006725">
                      <a:extLst>
                        <a:ext uri="{9D8B030D-6E8A-4147-A177-3AD203B41FA5}">
                          <a16:colId xmlns:a16="http://schemas.microsoft.com/office/drawing/2014/main" val="499229389"/>
                        </a:ext>
                      </a:extLst>
                    </a:gridCol>
                    <a:gridCol w="4230159">
                      <a:extLst>
                        <a:ext uri="{9D8B030D-6E8A-4147-A177-3AD203B41FA5}">
                          <a16:colId xmlns:a16="http://schemas.microsoft.com/office/drawing/2014/main" val="1795511205"/>
                        </a:ext>
                      </a:extLst>
                    </a:gridCol>
                    <a:gridCol w="3618442">
                      <a:extLst>
                        <a:ext uri="{9D8B030D-6E8A-4147-A177-3AD203B41FA5}">
                          <a16:colId xmlns:a16="http://schemas.microsoft.com/office/drawing/2014/main" val="251711171"/>
                        </a:ext>
                      </a:extLst>
                    </a:gridCol>
                  </a:tblGrid>
                  <a:tr h="638175">
                    <a:tc>
                      <a:txBody>
                        <a:bodyPr/>
                        <a:lstStyle/>
                        <a:p>
                          <a:r>
                            <a:rPr lang="en-US" sz="2400" dirty="0"/>
                            <a:t>Measure</a:t>
                          </a:r>
                        </a:p>
                      </a:txBody>
                      <a:tcPr/>
                    </a:tc>
                    <a:tc>
                      <a:txBody>
                        <a:bodyPr/>
                        <a:lstStyle/>
                        <a:p>
                          <a:r>
                            <a:rPr lang="en-US" sz="2400" dirty="0"/>
                            <a:t>What it measures</a:t>
                          </a:r>
                        </a:p>
                      </a:txBody>
                      <a:tcPr/>
                    </a:tc>
                    <a:tc>
                      <a:txBody>
                        <a:bodyPr/>
                        <a:lstStyle/>
                        <a:p>
                          <a:r>
                            <a:rPr lang="en-US" sz="2400" dirty="0"/>
                            <a:t>Formula</a:t>
                          </a:r>
                        </a:p>
                      </a:txBody>
                      <a:tcPr/>
                    </a:tc>
                    <a:extLst>
                      <a:ext uri="{0D108BD9-81ED-4DB2-BD59-A6C34878D82A}">
                        <a16:rowId xmlns:a16="http://schemas.microsoft.com/office/drawing/2014/main" val="2692047880"/>
                      </a:ext>
                    </a:extLst>
                  </a:tr>
                  <a:tr h="1757553">
                    <a:tc>
                      <a:txBody>
                        <a:bodyPr/>
                        <a:lstStyle/>
                        <a:p>
                          <a:r>
                            <a:rPr lang="en-US" dirty="0"/>
                            <a:t>Variance (</a:t>
                          </a:r>
                          <a:r>
                            <a:rPr lang="el-GR" dirty="0"/>
                            <a:t>σ² </a:t>
                          </a:r>
                          <a:r>
                            <a:rPr lang="en-US" dirty="0"/>
                            <a:t>or s²)</a:t>
                          </a:r>
                        </a:p>
                      </a:txBody>
                      <a:tcPr/>
                    </a:tc>
                    <a:tc>
                      <a:txBody>
                        <a:bodyPr/>
                        <a:lstStyle/>
                        <a:p>
                          <a:r>
                            <a:rPr lang="en-US" dirty="0"/>
                            <a:t>Measures the spread of data points around the mean (how much data varies).</a:t>
                          </a:r>
                        </a:p>
                      </a:txBody>
                      <a:tcPr/>
                    </a:tc>
                    <a:tc>
                      <a:txBody>
                        <a:bodyPr/>
                        <a:lstStyle/>
                        <a:p>
                          <a:endParaRPr lang="en-US"/>
                        </a:p>
                      </a:txBody>
                      <a:tcPr>
                        <a:blipFill>
                          <a:blip r:embed="rId2"/>
                          <a:stretch>
                            <a:fillRect l="-199832" t="-38754" r="-505" b="-139792"/>
                          </a:stretch>
                        </a:blipFill>
                      </a:tcPr>
                    </a:tc>
                    <a:extLst>
                      <a:ext uri="{0D108BD9-81ED-4DB2-BD59-A6C34878D82A}">
                        <a16:rowId xmlns:a16="http://schemas.microsoft.com/office/drawing/2014/main" val="86815522"/>
                      </a:ext>
                    </a:extLst>
                  </a:tr>
                  <a:tr h="1331278">
                    <a:tc>
                      <a:txBody>
                        <a:bodyPr/>
                        <a:lstStyle/>
                        <a:p>
                          <a:r>
                            <a:rPr lang="en-US" dirty="0"/>
                            <a:t>Standard Deviation (σ or s)</a:t>
                          </a:r>
                        </a:p>
                      </a:txBody>
                      <a:tcPr/>
                    </a:tc>
                    <a:tc>
                      <a:txBody>
                        <a:bodyPr/>
                        <a:lstStyle/>
                        <a:p>
                          <a:r>
                            <a:rPr lang="en-US" dirty="0"/>
                            <a:t>Measures the spread of data points around the mean (how much data varies). It's the square root of the variance.</a:t>
                          </a:r>
                        </a:p>
                      </a:txBody>
                      <a:tcPr/>
                    </a:tc>
                    <a:tc>
                      <a:txBody>
                        <a:bodyPr/>
                        <a:lstStyle/>
                        <a:p>
                          <a:endParaRPr lang="en-US"/>
                        </a:p>
                      </a:txBody>
                      <a:tcPr>
                        <a:blipFill>
                          <a:blip r:embed="rId2"/>
                          <a:stretch>
                            <a:fillRect l="-199832" t="-183945" r="-505" b="-85321"/>
                          </a:stretch>
                        </a:blipFill>
                      </a:tcPr>
                    </a:tc>
                    <a:extLst>
                      <a:ext uri="{0D108BD9-81ED-4DB2-BD59-A6C34878D82A}">
                        <a16:rowId xmlns:a16="http://schemas.microsoft.com/office/drawing/2014/main" val="2558447300"/>
                      </a:ext>
                    </a:extLst>
                  </a:tr>
                  <a:tr h="1113102">
                    <a:tc>
                      <a:txBody>
                        <a:bodyPr/>
                        <a:lstStyle/>
                        <a:p>
                          <a:r>
                            <a:rPr lang="en-US" dirty="0"/>
                            <a:t>Standard Error (SE)</a:t>
                          </a:r>
                        </a:p>
                      </a:txBody>
                      <a:tcPr/>
                    </a:tc>
                    <a:tc>
                      <a:txBody>
                        <a:bodyPr/>
                        <a:lstStyle/>
                        <a:p>
                          <a:r>
                            <a:rPr lang="en-US" dirty="0"/>
                            <a:t>Measures the precision of the sample mean as an estimate of the population mean.</a:t>
                          </a:r>
                        </a:p>
                      </a:txBody>
                      <a:tcPr/>
                    </a:tc>
                    <a:tc>
                      <a:txBody>
                        <a:bodyPr/>
                        <a:lstStyle/>
                        <a:p>
                          <a:endParaRPr lang="en-US"/>
                        </a:p>
                      </a:txBody>
                      <a:tcPr>
                        <a:blipFill>
                          <a:blip r:embed="rId2"/>
                          <a:stretch>
                            <a:fillRect l="-199832" t="-338251" r="-505" b="-1639"/>
                          </a:stretch>
                        </a:blipFill>
                      </a:tcPr>
                    </a:tc>
                    <a:extLst>
                      <a:ext uri="{0D108BD9-81ED-4DB2-BD59-A6C34878D82A}">
                        <a16:rowId xmlns:a16="http://schemas.microsoft.com/office/drawing/2014/main" val="3526550219"/>
                      </a:ext>
                    </a:extLst>
                  </a:tr>
                </a:tbl>
              </a:graphicData>
            </a:graphic>
          </p:graphicFrame>
        </mc:Fallback>
      </mc:AlternateContent>
    </p:spTree>
    <p:extLst>
      <p:ext uri="{BB962C8B-B14F-4D97-AF65-F5344CB8AC3E}">
        <p14:creationId xmlns:p14="http://schemas.microsoft.com/office/powerpoint/2010/main" val="2138465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01AABB-1EFB-4210-B3BA-FB486394D0E6}"/>
              </a:ext>
            </a:extLst>
          </p:cNvPr>
          <p:cNvSpPr>
            <a:spLocks noGrp="1"/>
          </p:cNvSpPr>
          <p:nvPr>
            <p:ph type="title"/>
          </p:nvPr>
        </p:nvSpPr>
        <p:spPr/>
        <p:txBody>
          <a:bodyPr/>
          <a:lstStyle/>
          <a:p>
            <a:r>
              <a:rPr lang="en-US" dirty="0"/>
              <a:t>Regression Analysis</a:t>
            </a:r>
          </a:p>
        </p:txBody>
      </p:sp>
      <p:sp>
        <p:nvSpPr>
          <p:cNvPr id="5" name="Text Placeholder 4">
            <a:extLst>
              <a:ext uri="{FF2B5EF4-FFF2-40B4-BE49-F238E27FC236}">
                <a16:creationId xmlns:a16="http://schemas.microsoft.com/office/drawing/2014/main" id="{EBFF52E9-3920-4D61-A770-6512F188199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466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C3575-6D19-4D12-B374-76CAAEF8C79D}"/>
              </a:ext>
            </a:extLst>
          </p:cNvPr>
          <p:cNvSpPr>
            <a:spLocks noGrp="1"/>
          </p:cNvSpPr>
          <p:nvPr>
            <p:ph type="title"/>
          </p:nvPr>
        </p:nvSpPr>
        <p:spPr/>
        <p:txBody>
          <a:bodyPr/>
          <a:lstStyle/>
          <a:p>
            <a:r>
              <a:rPr lang="en-US" dirty="0"/>
              <a:t>What is regression?</a:t>
            </a:r>
          </a:p>
        </p:txBody>
      </p:sp>
      <p:sp>
        <p:nvSpPr>
          <p:cNvPr id="5" name="Content Placeholder 4">
            <a:extLst>
              <a:ext uri="{FF2B5EF4-FFF2-40B4-BE49-F238E27FC236}">
                <a16:creationId xmlns:a16="http://schemas.microsoft.com/office/drawing/2014/main" id="{13E1314C-6F10-4867-AF69-FC1986E4916F}"/>
              </a:ext>
            </a:extLst>
          </p:cNvPr>
          <p:cNvSpPr>
            <a:spLocks noGrp="1"/>
          </p:cNvSpPr>
          <p:nvPr>
            <p:ph idx="1"/>
          </p:nvPr>
        </p:nvSpPr>
        <p:spPr/>
        <p:txBody>
          <a:bodyPr/>
          <a:lstStyle/>
          <a:p>
            <a:pPr>
              <a:lnSpc>
                <a:spcPts val="2900"/>
              </a:lnSpc>
              <a:spcBef>
                <a:spcPts val="2800"/>
              </a:spcBef>
            </a:pPr>
            <a:r>
              <a:rPr lang="en-US" altLang="en-US" dirty="0">
                <a:ea typeface="ＭＳ Ｐゴシック" panose="020B0600070205080204" pitchFamily="34" charset="-128"/>
              </a:rPr>
              <a:t>Regression analysis provides a way of describing the distribution of a response (outcome/dependent) variable as a function of one or more explanatory (predictor/independent) variables.</a:t>
            </a:r>
          </a:p>
          <a:p>
            <a:pPr>
              <a:lnSpc>
                <a:spcPts val="2900"/>
              </a:lnSpc>
              <a:spcBef>
                <a:spcPts val="2800"/>
              </a:spcBef>
            </a:pPr>
            <a:r>
              <a:rPr lang="en-US" altLang="en-US" dirty="0">
                <a:ea typeface="ＭＳ Ｐゴシック" panose="020B0600070205080204" pitchFamily="34" charset="-128"/>
              </a:rPr>
              <a:t>The </a:t>
            </a:r>
            <a:r>
              <a:rPr lang="en-US" altLang="en-US" b="1" dirty="0">
                <a:ea typeface="ＭＳ Ｐゴシック" panose="020B0600070205080204" pitchFamily="34" charset="-128"/>
              </a:rPr>
              <a:t>regression of the response variable on the explanatory variable</a:t>
            </a:r>
            <a:r>
              <a:rPr lang="en-US" altLang="en-US" dirty="0">
                <a:ea typeface="ＭＳ Ｐゴシック" panose="020B0600070205080204" pitchFamily="34" charset="-128"/>
              </a:rPr>
              <a:t> described the mathematical relationship between the response variable and the explanatory variable.</a:t>
            </a:r>
          </a:p>
          <a:p>
            <a:endParaRPr lang="en-US" dirty="0"/>
          </a:p>
        </p:txBody>
      </p:sp>
    </p:spTree>
    <p:extLst>
      <p:ext uri="{BB962C8B-B14F-4D97-AF65-F5344CB8AC3E}">
        <p14:creationId xmlns:p14="http://schemas.microsoft.com/office/powerpoint/2010/main" val="2247331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07E7F-E33C-4D30-9D96-35F817329AB2}"/>
              </a:ext>
            </a:extLst>
          </p:cNvPr>
          <p:cNvSpPr>
            <a:spLocks noGrp="1"/>
          </p:cNvSpPr>
          <p:nvPr>
            <p:ph type="title"/>
          </p:nvPr>
        </p:nvSpPr>
        <p:spPr/>
        <p:txBody>
          <a:bodyPr/>
          <a:lstStyle/>
          <a:p>
            <a:r>
              <a:rPr lang="en-US" dirty="0"/>
              <a:t>Simple Linear Regression</a:t>
            </a:r>
          </a:p>
        </p:txBody>
      </p:sp>
      <p:sp>
        <p:nvSpPr>
          <p:cNvPr id="5" name="Text Placeholder 4">
            <a:extLst>
              <a:ext uri="{FF2B5EF4-FFF2-40B4-BE49-F238E27FC236}">
                <a16:creationId xmlns:a16="http://schemas.microsoft.com/office/drawing/2014/main" id="{C626ACEA-4F25-4A25-A8CF-A6A945CCC9EC}"/>
              </a:ext>
            </a:extLst>
          </p:cNvPr>
          <p:cNvSpPr>
            <a:spLocks noGrp="1"/>
          </p:cNvSpPr>
          <p:nvPr>
            <p:ph type="body" idx="1"/>
          </p:nvPr>
        </p:nvSpPr>
        <p:spPr/>
        <p:txBody>
          <a:bodyPr/>
          <a:lstStyle/>
          <a:p>
            <a:r>
              <a:rPr lang="en-US" dirty="0"/>
              <a:t>Regression Analyses</a:t>
            </a:r>
          </a:p>
        </p:txBody>
      </p:sp>
    </p:spTree>
    <p:extLst>
      <p:ext uri="{BB962C8B-B14F-4D97-AF65-F5344CB8AC3E}">
        <p14:creationId xmlns:p14="http://schemas.microsoft.com/office/powerpoint/2010/main" val="7710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04D19-A65D-435D-B8DE-4C5A25205249}"/>
              </a:ext>
            </a:extLst>
          </p:cNvPr>
          <p:cNvSpPr>
            <a:spLocks noGrp="1"/>
          </p:cNvSpPr>
          <p:nvPr>
            <p:ph type="title"/>
          </p:nvPr>
        </p:nvSpPr>
        <p:spPr/>
        <p:txBody>
          <a:bodyPr/>
          <a:lstStyle/>
          <a:p>
            <a:r>
              <a:rPr lang="en-US" dirty="0"/>
              <a:t>Simple Linear Regression Model</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4DEC13D-CB06-4F03-9EB4-081F1FC59B79}"/>
                  </a:ext>
                </a:extLst>
              </p:cNvPr>
              <p:cNvSpPr>
                <a:spLocks noGrp="1"/>
              </p:cNvSpPr>
              <p:nvPr>
                <p:ph idx="1"/>
              </p:nvPr>
            </p:nvSpPr>
            <p:spPr/>
            <p:txBody>
              <a:bodyPr/>
              <a:lstStyle/>
              <a:p>
                <a:pPr marL="0" indent="0">
                  <a:spcAft>
                    <a:spcPts val="3000"/>
                  </a:spcAft>
                  <a:buNone/>
                </a:pPr>
                <a:r>
                  <a:rPr lang="en-US" dirty="0"/>
                  <a:t>The simple linear regression model postulates that the mean of the response variable </a:t>
                </a:r>
                <a14:m>
                  <m:oMath xmlns:m="http://schemas.openxmlformats.org/officeDocument/2006/math">
                    <m:r>
                      <a:rPr lang="en-US" i="1">
                        <a:latin typeface="Cambria Math" panose="02040503050406030204" pitchFamily="18" charset="0"/>
                      </a:rPr>
                      <m:t>𝑌</m:t>
                    </m:r>
                  </m:oMath>
                </a14:m>
                <a:r>
                  <a:rPr lang="en-US" dirty="0"/>
                  <a:t>, as a function of a single explanatory variable </a:t>
                </a:r>
                <a14:m>
                  <m:oMath xmlns:m="http://schemas.openxmlformats.org/officeDocument/2006/math">
                    <m:r>
                      <a:rPr lang="en-US" i="1">
                        <a:latin typeface="Cambria Math" panose="02040503050406030204" pitchFamily="18" charset="0"/>
                      </a:rPr>
                      <m:t>𝑋</m:t>
                    </m:r>
                  </m:oMath>
                </a14:m>
                <a:r>
                  <a:rPr lang="en-US" dirty="0">
                    <a:latin typeface="Helvetica" pitchFamily="2" charset="0"/>
                  </a:rPr>
                  <a:t> </a:t>
                </a:r>
                <a:r>
                  <a:rPr lang="en-US" dirty="0"/>
                  <a:t>denoted 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sub>
                    </m:sSub>
                  </m:oMath>
                </a14:m>
                <a:r>
                  <a:rPr lang="en-US" dirty="0"/>
                  <a:t>, is given by the linear relationship</a:t>
                </a:r>
              </a:p>
              <a:p>
                <a:pPr marL="0" indent="0">
                  <a:spcAft>
                    <a:spcPts val="30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𝑋</m:t>
                      </m:r>
                    </m:oMath>
                  </m:oMathPara>
                </a14:m>
                <a:endParaRPr lang="en-US" dirty="0">
                  <a:latin typeface="Helvetica" pitchFamily="2" charset="0"/>
                </a:endParaRPr>
              </a:p>
              <a:p>
                <a:pPr marL="0" indent="0">
                  <a:spcAft>
                    <a:spcPts val="3000"/>
                  </a:spcAft>
                  <a:buNone/>
                </a:pPr>
                <a:r>
                  <a:rPr lang="en-US" dirty="0"/>
                  <a:t>This is called a </a:t>
                </a:r>
                <a:r>
                  <a:rPr lang="en-US" b="1" dirty="0"/>
                  <a:t>regression line</a:t>
                </a:r>
                <a:r>
                  <a:rPr lang="en-US" dirty="0"/>
                  <a:t>.</a:t>
                </a:r>
              </a:p>
            </p:txBody>
          </p:sp>
        </mc:Choice>
        <mc:Fallback xmlns="">
          <p:sp>
            <p:nvSpPr>
              <p:cNvPr id="5" name="Content Placeholder 4">
                <a:extLst>
                  <a:ext uri="{FF2B5EF4-FFF2-40B4-BE49-F238E27FC236}">
                    <a16:creationId xmlns:a16="http://schemas.microsoft.com/office/drawing/2014/main" id="{E4DEC13D-CB06-4F03-9EB4-081F1FC59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451510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7011-7A2D-4947-A74D-4B2416BD5752}"/>
              </a:ext>
            </a:extLst>
          </p:cNvPr>
          <p:cNvSpPr>
            <a:spLocks noGrp="1"/>
          </p:cNvSpPr>
          <p:nvPr>
            <p:ph type="title"/>
          </p:nvPr>
        </p:nvSpPr>
        <p:spPr/>
        <p:txBody>
          <a:bodyPr/>
          <a:lstStyle/>
          <a:p>
            <a:r>
              <a:rPr lang="en-US" dirty="0"/>
              <a:t>Relationship between Y</a:t>
            </a:r>
            <a:r>
              <a:rPr lang="en-US" baseline="-25000" dirty="0"/>
              <a:t>i</a:t>
            </a:r>
            <a:r>
              <a:rPr lang="en-US" dirty="0"/>
              <a:t> and X</a:t>
            </a:r>
            <a:r>
              <a:rPr lang="en-US" baseline="-25000" dirty="0"/>
              <a:t>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916FC-4448-4576-B970-0A2899FAAFF9}"/>
                  </a:ext>
                </a:extLst>
              </p:cNvPr>
              <p:cNvSpPr>
                <a:spLocks noGrp="1"/>
              </p:cNvSpPr>
              <p:nvPr>
                <p:ph idx="1"/>
              </p:nvPr>
            </p:nvSpPr>
            <p:spPr/>
            <p:txBody>
              <a:bodyPr>
                <a:normAutofit fontScale="77500" lnSpcReduction="20000"/>
              </a:bodyPr>
              <a:lstStyle/>
              <a:p>
                <a:pPr marL="0" indent="0">
                  <a:spcAft>
                    <a:spcPts val="2000"/>
                  </a:spcAft>
                  <a:buNone/>
                </a:pPr>
                <a:r>
                  <a:rPr lang="en-US" dirty="0"/>
                  <a:t>The relationship between the response of the </a:t>
                </a:r>
                <a:r>
                  <a:rPr lang="en-US" i="1" dirty="0" err="1">
                    <a:cs typeface="Times New Roman" panose="02020603050405020304" pitchFamily="18" charset="0"/>
                  </a:rPr>
                  <a:t>i</a:t>
                </a:r>
                <a:r>
                  <a:rPr lang="en-US" dirty="0" err="1"/>
                  <a:t>th</a:t>
                </a:r>
                <a:r>
                  <a:rPr lang="en-US" dirty="0"/>
                  <a:t> observation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oMath>
                </a14:m>
                <a:r>
                  <a:rPr lang="en-US" dirty="0">
                    <a:latin typeface="Helvetica" pitchFamily="2" charset="0"/>
                  </a:rPr>
                  <a:t> </a:t>
                </a:r>
                <a:r>
                  <a:rPr lang="en-US" dirty="0"/>
                  <a:t>and the value of the explanatory variable of the </a:t>
                </a:r>
                <a:r>
                  <a:rPr lang="en-US" i="1" dirty="0" err="1">
                    <a:cs typeface="Times New Roman" panose="02020603050405020304" pitchFamily="18" charset="0"/>
                  </a:rPr>
                  <a:t>i</a:t>
                </a:r>
                <a:r>
                  <a:rPr lang="en-US" dirty="0" err="1"/>
                  <a:t>th</a:t>
                </a:r>
                <a:r>
                  <a:rPr lang="en-US" dirty="0"/>
                  <a:t> observation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oMath>
                </a14:m>
                <a:r>
                  <a:rPr lang="en-US" dirty="0">
                    <a:latin typeface="Helvetica" pitchFamily="2" charset="0"/>
                  </a:rPr>
                  <a:t> </a:t>
                </a:r>
                <a:r>
                  <a:rPr lang="en-US" dirty="0"/>
                  <a:t>is</a:t>
                </a:r>
              </a:p>
              <a:p>
                <a:pPr marL="0" indent="0">
                  <a:spcAft>
                    <a:spcPts val="20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oMath>
                  </m:oMathPara>
                </a14:m>
                <a:endParaRPr lang="en-US" dirty="0">
                  <a:latin typeface="Helvetica" pitchFamily="2" charset="0"/>
                </a:endParaRPr>
              </a:p>
              <a:p>
                <a:pPr marL="0" indent="0">
                  <a:spcAft>
                    <a:spcPts val="2000"/>
                  </a:spcAft>
                  <a:buNone/>
                </a:pPr>
                <a:r>
                  <a:rPr lang="en-US" dirty="0"/>
                  <a:t>Notice that </a:t>
                </a:r>
              </a:p>
              <a:p>
                <a:pPr marL="0" indent="0">
                  <a:spcAft>
                    <a:spcPts val="10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oMath>
                  </m:oMathPara>
                </a14:m>
                <a:endParaRPr lang="en-US" i="1" dirty="0">
                  <a:latin typeface="Cambria Math" panose="02040503050406030204" pitchFamily="18" charset="0"/>
                </a:endParaRPr>
              </a:p>
              <a:p>
                <a:pPr marL="0" indent="0" algn="ctr">
                  <a:spcAft>
                    <a:spcPts val="1000"/>
                  </a:spcAft>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oMath>
                </a14:m>
                <a:r>
                  <a:rPr lang="en-US" dirty="0"/>
                  <a:t> </a:t>
                </a:r>
              </a:p>
              <a:p>
                <a:pPr marL="0" indent="0">
                  <a:spcAft>
                    <a:spcPts val="20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𝑚𝑜𝑑𝑒𝑙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oMath>
                  </m:oMathPara>
                </a14:m>
                <a:endParaRPr lang="en-US" dirty="0">
                  <a:latin typeface="Helvetica" pitchFamily="2" charset="0"/>
                </a:endParaRPr>
              </a:p>
              <a:p>
                <a:pPr marL="0" indent="0">
                  <a:spcAft>
                    <a:spcPts val="2000"/>
                  </a:spcAft>
                  <a:buNone/>
                </a:pPr>
                <a:r>
                  <a:rPr lang="en-US" dirty="0"/>
                  <a:t>Thus, the value of the </a:t>
                </a:r>
                <a:r>
                  <a:rPr lang="en-US" i="1" dirty="0" err="1">
                    <a:cs typeface="Times New Roman" panose="02020603050405020304" pitchFamily="18" charset="0"/>
                  </a:rPr>
                  <a:t>i</a:t>
                </a:r>
                <a:r>
                  <a:rPr lang="en-US" dirty="0" err="1"/>
                  <a:t>th</a:t>
                </a:r>
                <a:r>
                  <a:rPr lang="en-US" dirty="0"/>
                  <a:t> observation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oMath>
                </a14:m>
                <a:r>
                  <a:rPr lang="en-US" dirty="0">
                    <a:latin typeface="Helvetica" pitchFamily="2" charset="0"/>
                  </a:rPr>
                  <a:t> </a:t>
                </a:r>
                <a:r>
                  <a:rPr lang="en-US" dirty="0"/>
                  <a:t>is the mean of </a:t>
                </a:r>
                <a14:m>
                  <m:oMath xmlns:m="http://schemas.openxmlformats.org/officeDocument/2006/math">
                    <m:r>
                      <a:rPr lang="en-US" i="1">
                        <a:latin typeface="Cambria Math" panose="02040503050406030204" pitchFamily="18" charset="0"/>
                      </a:rPr>
                      <m:t>𝑌</m:t>
                    </m:r>
                  </m:oMath>
                </a14:m>
                <a:r>
                  <a:rPr lang="en-US" dirty="0">
                    <a:latin typeface="Helvetica" pitchFamily="2" charset="0"/>
                  </a:rPr>
                  <a:t> </a:t>
                </a:r>
                <a:r>
                  <a:rPr lang="en-US" dirty="0"/>
                  <a:t>when</a:t>
                </a:r>
                <a:r>
                  <a:rPr lang="en-US" dirty="0">
                    <a:latin typeface="Helvetica" pitchFamily="2" charset="0"/>
                  </a:rPr>
                  <a:t>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oMath>
                </a14:m>
                <a:r>
                  <a:rPr lang="en-US" dirty="0">
                    <a:latin typeface="Helvetica" pitchFamily="2" charset="0"/>
                  </a:rPr>
                  <a:t> </a:t>
                </a:r>
                <a:r>
                  <a:rPr lang="en-US" dirty="0"/>
                  <a:t>plus some random error</a:t>
                </a:r>
              </a:p>
              <a:p>
                <a:endParaRPr lang="en-US" dirty="0"/>
              </a:p>
            </p:txBody>
          </p:sp>
        </mc:Choice>
        <mc:Fallback xmlns="">
          <p:sp>
            <p:nvSpPr>
              <p:cNvPr id="3" name="Content Placeholder 2">
                <a:extLst>
                  <a:ext uri="{FF2B5EF4-FFF2-40B4-BE49-F238E27FC236}">
                    <a16:creationId xmlns:a16="http://schemas.microsoft.com/office/drawing/2014/main" id="{605916FC-4448-4576-B970-0A2899FAAFF9}"/>
                  </a:ext>
                </a:extLst>
              </p:cNvPr>
              <p:cNvSpPr>
                <a:spLocks noGrp="1" noRot="1" noChangeAspect="1" noMove="1" noResize="1" noEditPoints="1" noAdjustHandles="1" noChangeArrowheads="1" noChangeShapeType="1" noTextEdit="1"/>
              </p:cNvSpPr>
              <p:nvPr>
                <p:ph idx="1"/>
              </p:nvPr>
            </p:nvSpPr>
            <p:spPr>
              <a:blipFill>
                <a:blip r:embed="rId2"/>
                <a:stretch>
                  <a:fillRect l="-754" t="-2801"/>
                </a:stretch>
              </a:blipFill>
            </p:spPr>
            <p:txBody>
              <a:bodyPr/>
              <a:lstStyle/>
              <a:p>
                <a:r>
                  <a:rPr lang="en-US">
                    <a:noFill/>
                  </a:rPr>
                  <a:t> </a:t>
                </a:r>
              </a:p>
            </p:txBody>
          </p:sp>
        </mc:Fallback>
      </mc:AlternateContent>
    </p:spTree>
    <p:extLst>
      <p:ext uri="{BB962C8B-B14F-4D97-AF65-F5344CB8AC3E}">
        <p14:creationId xmlns:p14="http://schemas.microsoft.com/office/powerpoint/2010/main" val="74951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DCF0-F626-4B85-A6D0-3AB72E59DF2C}"/>
              </a:ext>
            </a:extLst>
          </p:cNvPr>
          <p:cNvSpPr>
            <a:spLocks noGrp="1"/>
          </p:cNvSpPr>
          <p:nvPr>
            <p:ph type="title"/>
          </p:nvPr>
        </p:nvSpPr>
        <p:spPr/>
        <p:txBody>
          <a:bodyPr/>
          <a:lstStyle/>
          <a:p>
            <a:r>
              <a:rPr lang="en-US" dirty="0"/>
              <a:t>Terms in a simple linear regression model</a:t>
            </a:r>
          </a:p>
        </p:txBody>
      </p:sp>
      <p:sp>
        <p:nvSpPr>
          <p:cNvPr id="3" name="Content Placeholder 2">
            <a:extLst>
              <a:ext uri="{FF2B5EF4-FFF2-40B4-BE49-F238E27FC236}">
                <a16:creationId xmlns:a16="http://schemas.microsoft.com/office/drawing/2014/main" id="{C02361E0-49DE-44E3-ADBC-260293891433}"/>
              </a:ext>
            </a:extLst>
          </p:cNvPr>
          <p:cNvSpPr>
            <a:spLocks noGrp="1"/>
          </p:cNvSpPr>
          <p:nvPr>
            <p:ph idx="1"/>
          </p:nvPr>
        </p:nvSpPr>
        <p:spPr/>
        <p:txBody>
          <a:bodyPr>
            <a:normAutofit/>
          </a:bodyPr>
          <a:lstStyle/>
          <a:p>
            <a:pPr>
              <a:defRPr/>
            </a:pPr>
            <a:r>
              <a:rPr lang="el-GR" sz="2400" i="1" dirty="0">
                <a:solidFill>
                  <a:srgbClr val="000000"/>
                </a:solidFill>
                <a:latin typeface="Times"/>
              </a:rPr>
              <a:t>β</a:t>
            </a:r>
            <a:r>
              <a:rPr lang="el-GR" sz="2400" i="1" baseline="-25000" dirty="0">
                <a:solidFill>
                  <a:srgbClr val="000000"/>
                </a:solidFill>
                <a:latin typeface="Times"/>
              </a:rPr>
              <a:t>0</a:t>
            </a:r>
            <a:r>
              <a:rPr lang="el-GR" sz="2400" dirty="0">
                <a:solidFill>
                  <a:srgbClr val="000000"/>
                </a:solidFill>
                <a:latin typeface="Times"/>
              </a:rPr>
              <a:t> </a:t>
            </a:r>
            <a:r>
              <a:rPr lang="en-US" sz="2400" dirty="0">
                <a:solidFill>
                  <a:srgbClr val="000000"/>
                </a:solidFill>
              </a:rPr>
              <a:t>is the </a:t>
            </a:r>
            <a:r>
              <a:rPr lang="en-US" sz="2400" i="1" dirty="0">
                <a:solidFill>
                  <a:srgbClr val="000000"/>
                </a:solidFill>
              </a:rPr>
              <a:t>intercept</a:t>
            </a:r>
            <a:r>
              <a:rPr lang="en-US" sz="2400" dirty="0">
                <a:solidFill>
                  <a:srgbClr val="000000"/>
                </a:solidFill>
              </a:rPr>
              <a:t> of the model</a:t>
            </a:r>
          </a:p>
          <a:p>
            <a:pPr lvl="1">
              <a:defRPr/>
            </a:pPr>
            <a:r>
              <a:rPr lang="en-US" dirty="0">
                <a:solidFill>
                  <a:srgbClr val="000000"/>
                </a:solidFill>
              </a:rPr>
              <a:t>It is the mean value for </a:t>
            </a:r>
            <a:r>
              <a:rPr lang="en-US" i="1" dirty="0">
                <a:solidFill>
                  <a:srgbClr val="000000"/>
                </a:solidFill>
                <a:latin typeface="Times New Roman" panose="02020603050405020304" pitchFamily="18" charset="0"/>
                <a:cs typeface="Times New Roman" panose="02020603050405020304" pitchFamily="18" charset="0"/>
              </a:rPr>
              <a:t>Y</a:t>
            </a:r>
            <a:r>
              <a:rPr lang="en-US" dirty="0">
                <a:solidFill>
                  <a:srgbClr val="000000"/>
                </a:solidFill>
                <a:latin typeface="Helvetica" pitchFamily="2" charset="0"/>
              </a:rPr>
              <a:t> </a:t>
            </a:r>
            <a:r>
              <a:rPr lang="en-US" dirty="0">
                <a:solidFill>
                  <a:srgbClr val="000000"/>
                </a:solidFill>
              </a:rPr>
              <a:t>when </a:t>
            </a:r>
            <a:r>
              <a:rPr lang="en-US" i="1" dirty="0">
                <a:solidFill>
                  <a:srgbClr val="000000"/>
                </a:solidFill>
                <a:latin typeface="Times New Roman" panose="02020603050405020304" pitchFamily="18" charset="0"/>
                <a:cs typeface="Times New Roman" panose="02020603050405020304" pitchFamily="18" charset="0"/>
              </a:rPr>
              <a:t>X = 0</a:t>
            </a:r>
            <a:r>
              <a:rPr lang="en-US" dirty="0">
                <a:solidFill>
                  <a:srgbClr val="000000"/>
                </a:solidFill>
                <a:latin typeface="Helvetica" pitchFamily="2" charset="0"/>
              </a:rPr>
              <a:t>.</a:t>
            </a:r>
          </a:p>
          <a:p>
            <a:pPr lvl="1">
              <a:defRPr/>
            </a:pPr>
            <a:r>
              <a:rPr lang="en-US" dirty="0">
                <a:solidFill>
                  <a:srgbClr val="000000"/>
                </a:solidFill>
              </a:rPr>
              <a:t>It is where the regression line crosses the y-axis.</a:t>
            </a:r>
          </a:p>
          <a:p>
            <a:pPr marL="457200" lvl="1" indent="0">
              <a:buFont typeface="Gill Sans" panose="020B0502020104020203" pitchFamily="34" charset="-79"/>
              <a:buNone/>
              <a:defRPr/>
            </a:pPr>
            <a:endParaRPr lang="en-US" dirty="0">
              <a:solidFill>
                <a:srgbClr val="000000"/>
              </a:solidFill>
              <a:latin typeface="Helvetica Light" panose="020B0403020202020204" pitchFamily="34" charset="0"/>
            </a:endParaRPr>
          </a:p>
          <a:p>
            <a:pPr>
              <a:defRPr/>
            </a:pPr>
            <a:r>
              <a:rPr lang="el-GR" sz="2400" i="1" dirty="0">
                <a:solidFill>
                  <a:srgbClr val="000000"/>
                </a:solidFill>
                <a:latin typeface="Times"/>
              </a:rPr>
              <a:t>β</a:t>
            </a:r>
            <a:r>
              <a:rPr lang="el-GR" sz="2400" i="1" baseline="-25000" dirty="0">
                <a:solidFill>
                  <a:srgbClr val="000000"/>
                </a:solidFill>
                <a:latin typeface="Times"/>
              </a:rPr>
              <a:t>1</a:t>
            </a:r>
            <a:r>
              <a:rPr lang="el-GR" sz="2400" dirty="0">
                <a:solidFill>
                  <a:srgbClr val="000000"/>
                </a:solidFill>
                <a:latin typeface="Helvetica Light" panose="020B0403020202020204" pitchFamily="34" charset="0"/>
              </a:rPr>
              <a:t> </a:t>
            </a:r>
            <a:r>
              <a:rPr lang="en-US" sz="2400" dirty="0">
                <a:solidFill>
                  <a:srgbClr val="000000"/>
                </a:solidFill>
              </a:rPr>
              <a:t>is the </a:t>
            </a:r>
            <a:r>
              <a:rPr lang="en-US" sz="2400" i="1" dirty="0">
                <a:solidFill>
                  <a:srgbClr val="000000"/>
                </a:solidFill>
              </a:rPr>
              <a:t>slope</a:t>
            </a:r>
            <a:r>
              <a:rPr lang="en-US" sz="2400" dirty="0">
                <a:solidFill>
                  <a:srgbClr val="000000"/>
                </a:solidFill>
              </a:rPr>
              <a:t> of the model</a:t>
            </a:r>
          </a:p>
          <a:p>
            <a:pPr lvl="1">
              <a:defRPr/>
            </a:pPr>
            <a:r>
              <a:rPr lang="en-US" dirty="0">
                <a:solidFill>
                  <a:srgbClr val="000000"/>
                </a:solidFill>
              </a:rPr>
              <a:t>It is the mean change in </a:t>
            </a:r>
            <a:r>
              <a:rPr lang="en-US" i="1" dirty="0">
                <a:solidFill>
                  <a:srgbClr val="000000"/>
                </a:solidFill>
                <a:latin typeface="Times New Roman" panose="02020603050405020304" pitchFamily="18" charset="0"/>
                <a:cs typeface="Times New Roman" panose="02020603050405020304" pitchFamily="18" charset="0"/>
              </a:rPr>
              <a:t>Y</a:t>
            </a:r>
            <a:r>
              <a:rPr lang="en-US" dirty="0">
                <a:solidFill>
                  <a:srgbClr val="000000"/>
                </a:solidFill>
                <a:latin typeface="Helvetica" pitchFamily="2" charset="0"/>
              </a:rPr>
              <a:t> </a:t>
            </a:r>
            <a:r>
              <a:rPr lang="en-US" dirty="0">
                <a:solidFill>
                  <a:srgbClr val="000000"/>
                </a:solidFill>
              </a:rPr>
              <a:t>when the explanatory variable </a:t>
            </a:r>
            <a:r>
              <a:rPr lang="en-US" i="1" dirty="0">
                <a:solidFill>
                  <a:srgbClr val="000000"/>
                </a:solidFill>
                <a:latin typeface="Times New Roman" panose="02020603050405020304" pitchFamily="18" charset="0"/>
                <a:cs typeface="Times New Roman" panose="02020603050405020304" pitchFamily="18" charset="0"/>
              </a:rPr>
              <a:t>X</a:t>
            </a:r>
            <a:r>
              <a:rPr lang="en-US" dirty="0">
                <a:solidFill>
                  <a:srgbClr val="000000"/>
                </a:solidFill>
                <a:latin typeface="Helvetica" pitchFamily="2" charset="0"/>
              </a:rPr>
              <a:t> </a:t>
            </a:r>
            <a:r>
              <a:rPr lang="en-US" dirty="0">
                <a:solidFill>
                  <a:srgbClr val="000000"/>
                </a:solidFill>
              </a:rPr>
              <a:t>increases by 1 unit.</a:t>
            </a:r>
          </a:p>
          <a:p>
            <a:pPr lvl="1">
              <a:defRPr/>
            </a:pPr>
            <a:r>
              <a:rPr lang="en-US" dirty="0">
                <a:solidFill>
                  <a:srgbClr val="000000"/>
                </a:solidFill>
              </a:rPr>
              <a:t>Describes how the response variable is affected by the explanatory variable.</a:t>
            </a:r>
          </a:p>
          <a:p>
            <a:pPr lvl="1">
              <a:defRPr/>
            </a:pPr>
            <a:endParaRPr lang="en-US" dirty="0">
              <a:solidFill>
                <a:srgbClr val="000000"/>
              </a:solidFill>
              <a:latin typeface="Helvetica Light" panose="020B0403020202020204" pitchFamily="34" charset="0"/>
            </a:endParaRPr>
          </a:p>
          <a:p>
            <a:pPr marL="0" indent="0" algn="ctr">
              <a:buFontTx/>
              <a:buNone/>
              <a:defRPr/>
            </a:pPr>
            <a:r>
              <a:rPr lang="el-GR" sz="3000" i="1" dirty="0">
                <a:solidFill>
                  <a:srgbClr val="000000"/>
                </a:solidFill>
                <a:latin typeface="Helvetica" pitchFamily="2" charset="0"/>
              </a:rPr>
              <a:t>β</a:t>
            </a:r>
            <a:r>
              <a:rPr lang="el-GR" sz="3000" i="1" baseline="-25000" dirty="0">
                <a:solidFill>
                  <a:srgbClr val="000000"/>
                </a:solidFill>
                <a:latin typeface="Helvetica" pitchFamily="2" charset="0"/>
              </a:rPr>
              <a:t>0</a:t>
            </a:r>
            <a:r>
              <a:rPr lang="el-GR" sz="3000" dirty="0">
                <a:solidFill>
                  <a:srgbClr val="000000"/>
                </a:solidFill>
                <a:latin typeface="Helvetica" pitchFamily="2" charset="0"/>
              </a:rPr>
              <a:t> </a:t>
            </a:r>
            <a:r>
              <a:rPr lang="en-US" sz="3000" dirty="0">
                <a:solidFill>
                  <a:srgbClr val="000000"/>
                </a:solidFill>
              </a:rPr>
              <a:t>and </a:t>
            </a:r>
            <a:r>
              <a:rPr lang="el-GR" sz="3000" i="1" dirty="0">
                <a:solidFill>
                  <a:srgbClr val="000000"/>
                </a:solidFill>
                <a:latin typeface="Helvetica" pitchFamily="2" charset="0"/>
              </a:rPr>
              <a:t>β</a:t>
            </a:r>
            <a:r>
              <a:rPr lang="el-GR" sz="3000" i="1" baseline="-25000" dirty="0">
                <a:solidFill>
                  <a:srgbClr val="000000"/>
                </a:solidFill>
                <a:latin typeface="Helvetica" pitchFamily="2" charset="0"/>
              </a:rPr>
              <a:t>1</a:t>
            </a:r>
            <a:r>
              <a:rPr lang="el-GR" sz="3000" i="1" dirty="0">
                <a:solidFill>
                  <a:srgbClr val="000000"/>
                </a:solidFill>
                <a:latin typeface="Helvetica" pitchFamily="2" charset="0"/>
              </a:rPr>
              <a:t> </a:t>
            </a:r>
            <a:r>
              <a:rPr lang="en-US" sz="3000" dirty="0">
                <a:solidFill>
                  <a:srgbClr val="000000"/>
                </a:solidFill>
              </a:rPr>
              <a:t>are called </a:t>
            </a:r>
            <a:r>
              <a:rPr lang="en-US" sz="3000" b="1" dirty="0">
                <a:solidFill>
                  <a:srgbClr val="000000"/>
                </a:solidFill>
              </a:rPr>
              <a:t>regression coefficients</a:t>
            </a:r>
            <a:r>
              <a:rPr lang="en-US" sz="3000" dirty="0">
                <a:solidFill>
                  <a:srgbClr val="000000"/>
                </a:solidFill>
              </a:rPr>
              <a:t>.</a:t>
            </a:r>
          </a:p>
          <a:p>
            <a:endParaRPr lang="en-US" dirty="0"/>
          </a:p>
        </p:txBody>
      </p:sp>
    </p:spTree>
    <p:extLst>
      <p:ext uri="{BB962C8B-B14F-4D97-AF65-F5344CB8AC3E}">
        <p14:creationId xmlns:p14="http://schemas.microsoft.com/office/powerpoint/2010/main" val="3763459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AC869-A151-4600-B442-CAC2A0F8FD0C}"/>
              </a:ext>
            </a:extLst>
          </p:cNvPr>
          <p:cNvSpPr>
            <a:spLocks noGrp="1"/>
          </p:cNvSpPr>
          <p:nvPr>
            <p:ph type="title"/>
          </p:nvPr>
        </p:nvSpPr>
        <p:spPr/>
        <p:txBody>
          <a:bodyPr/>
          <a:lstStyle/>
          <a:p>
            <a:r>
              <a:rPr lang="en-US" altLang="en-US" dirty="0">
                <a:ea typeface="ＭＳ Ｐゴシック" panose="020B0600070205080204" pitchFamily="34" charset="-128"/>
              </a:rPr>
              <a:t>Relationship between intercepts and slopes</a:t>
            </a:r>
            <a:endParaRPr lang="en-US" dirty="0"/>
          </a:p>
        </p:txBody>
      </p:sp>
      <p:pic>
        <p:nvPicPr>
          <p:cNvPr id="4" name="Content Placeholder 3">
            <a:extLst>
              <a:ext uri="{FF2B5EF4-FFF2-40B4-BE49-F238E27FC236}">
                <a16:creationId xmlns:a16="http://schemas.microsoft.com/office/drawing/2014/main" id="{21D2662D-99B1-4E3E-A590-AB59763329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85849" y="1619250"/>
            <a:ext cx="9923929" cy="4686300"/>
          </a:xfrm>
        </p:spPr>
      </p:pic>
    </p:spTree>
    <p:extLst>
      <p:ext uri="{BB962C8B-B14F-4D97-AF65-F5344CB8AC3E}">
        <p14:creationId xmlns:p14="http://schemas.microsoft.com/office/powerpoint/2010/main" val="2198241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C340-B102-428F-BBE4-05B547990330}"/>
              </a:ext>
            </a:extLst>
          </p:cNvPr>
          <p:cNvSpPr>
            <a:spLocks noGrp="1"/>
          </p:cNvSpPr>
          <p:nvPr>
            <p:ph type="title"/>
          </p:nvPr>
        </p:nvSpPr>
        <p:spPr/>
        <p:txBody>
          <a:bodyPr/>
          <a:lstStyle/>
          <a:p>
            <a:r>
              <a:rPr lang="en-US" altLang="en-US" dirty="0">
                <a:ea typeface="ＭＳ Ｐゴシック" panose="020B0600070205080204" pitchFamily="34" charset="-128"/>
              </a:rPr>
              <a:t>Best fit line for the data</a:t>
            </a:r>
            <a:endParaRPr lang="en-US" dirty="0"/>
          </a:p>
        </p:txBody>
      </p:sp>
      <p:sp>
        <p:nvSpPr>
          <p:cNvPr id="4" name="Content Placeholder 3">
            <a:extLst>
              <a:ext uri="{FF2B5EF4-FFF2-40B4-BE49-F238E27FC236}">
                <a16:creationId xmlns:a16="http://schemas.microsoft.com/office/drawing/2014/main" id="{A8F6C1EE-3C6F-4233-81CE-94AB0E839AA4}"/>
              </a:ext>
            </a:extLst>
          </p:cNvPr>
          <p:cNvSpPr>
            <a:spLocks noGrp="1"/>
          </p:cNvSpPr>
          <p:nvPr>
            <p:ph sz="half" idx="1"/>
          </p:nvPr>
        </p:nvSpPr>
        <p:spPr/>
        <p:txBody>
          <a:bodyPr/>
          <a:lstStyle/>
          <a:p>
            <a:r>
              <a:rPr lang="en-US" dirty="0"/>
              <a:t>We want to describe the relationship between the response variable and the explanatory variable with a regression line.</a:t>
            </a:r>
          </a:p>
          <a:p>
            <a:endParaRPr lang="en-US" dirty="0"/>
          </a:p>
          <a:p>
            <a:r>
              <a:rPr lang="en-US" dirty="0"/>
              <a:t>How do we decide which model is the “best” model since there are many possible straight lines?</a:t>
            </a:r>
          </a:p>
          <a:p>
            <a:endParaRPr lang="en-US" dirty="0"/>
          </a:p>
        </p:txBody>
      </p:sp>
      <p:pic>
        <p:nvPicPr>
          <p:cNvPr id="8" name="Content Placeholder 4">
            <a:extLst>
              <a:ext uri="{FF2B5EF4-FFF2-40B4-BE49-F238E27FC236}">
                <a16:creationId xmlns:a16="http://schemas.microsoft.com/office/drawing/2014/main" id="{3B96458F-E2DC-49D5-89F0-50BBC7CF059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72200" y="2018213"/>
            <a:ext cx="5181600" cy="3966162"/>
          </a:xfrm>
        </p:spPr>
      </p:pic>
    </p:spTree>
    <p:extLst>
      <p:ext uri="{BB962C8B-B14F-4D97-AF65-F5344CB8AC3E}">
        <p14:creationId xmlns:p14="http://schemas.microsoft.com/office/powerpoint/2010/main" val="2391436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EDB1-B559-4CF0-A8A9-03473EAC7C1F}"/>
              </a:ext>
            </a:extLst>
          </p:cNvPr>
          <p:cNvSpPr>
            <a:spLocks noGrp="1"/>
          </p:cNvSpPr>
          <p:nvPr>
            <p:ph type="title"/>
          </p:nvPr>
        </p:nvSpPr>
        <p:spPr/>
        <p:txBody>
          <a:bodyPr/>
          <a:lstStyle/>
          <a:p>
            <a:r>
              <a:rPr lang="en-US" altLang="en-US" dirty="0">
                <a:ea typeface="ＭＳ Ｐゴシック" panose="020B0600070205080204" pitchFamily="34" charset="-128"/>
              </a:rPr>
              <a:t>Method of least squares</a:t>
            </a:r>
            <a:endParaRPr 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2FF76186-F654-42AB-9A31-D6053C6C4FD8}"/>
                  </a:ext>
                </a:extLst>
              </p:cNvPr>
              <p:cNvSpPr>
                <a:spLocks noGrp="1"/>
              </p:cNvSpPr>
              <p:nvPr>
                <p:ph idx="1"/>
              </p:nvPr>
            </p:nvSpPr>
            <p:spPr>
              <a:xfrm>
                <a:off x="638175" y="1485900"/>
                <a:ext cx="11410950" cy="5562600"/>
              </a:xfrm>
            </p:spPr>
            <p:txBody>
              <a:bodyPr>
                <a:normAutofit fontScale="40000" lnSpcReduction="20000"/>
              </a:bodyPr>
              <a:lstStyle/>
              <a:p>
                <a:pPr marL="0" indent="0">
                  <a:spcAft>
                    <a:spcPts val="1800"/>
                  </a:spcAft>
                  <a:buNone/>
                </a:pPr>
                <a:r>
                  <a:rPr lang="en-US" sz="5100" b="1" dirty="0"/>
                  <a:t>Method of least squares</a:t>
                </a:r>
                <a:r>
                  <a:rPr lang="en-US" sz="5100" dirty="0"/>
                  <a:t> – a regression procedure that estimates the regression coefficients with the values that minimize the sum of the squared deviations (residuals).</a:t>
                </a:r>
              </a:p>
              <a:p>
                <a:pPr marL="0" indent="0">
                  <a:spcAft>
                    <a:spcPts val="1000"/>
                  </a:spcAft>
                  <a:buNone/>
                </a:pPr>
                <a:r>
                  <a:rPr lang="en-US" sz="5100" dirty="0"/>
                  <a:t>The estimated mean response for </a:t>
                </a:r>
                <a14:m>
                  <m:oMath xmlns:m="http://schemas.openxmlformats.org/officeDocument/2006/math">
                    <m:sSub>
                      <m:sSubPr>
                        <m:ctrlPr>
                          <a:rPr lang="en-US" sz="5100" i="1">
                            <a:latin typeface="Cambria Math" panose="02040503050406030204" pitchFamily="18" charset="0"/>
                          </a:rPr>
                        </m:ctrlPr>
                      </m:sSubPr>
                      <m:e>
                        <m:r>
                          <a:rPr lang="en-US" sz="5100" i="1">
                            <a:latin typeface="Cambria Math" panose="02040503050406030204" pitchFamily="18" charset="0"/>
                          </a:rPr>
                          <m:t>𝑌</m:t>
                        </m:r>
                      </m:e>
                      <m:sub>
                        <m:r>
                          <a:rPr lang="en-US" sz="5100" i="1">
                            <a:latin typeface="Cambria Math" panose="02040503050406030204" pitchFamily="18" charset="0"/>
                          </a:rPr>
                          <m:t>𝑖</m:t>
                        </m:r>
                      </m:sub>
                    </m:sSub>
                  </m:oMath>
                </a14:m>
                <a:r>
                  <a:rPr lang="en-US" sz="5100" dirty="0">
                    <a:latin typeface="Helvetica" pitchFamily="2" charset="0"/>
                  </a:rPr>
                  <a:t> </a:t>
                </a:r>
                <a:r>
                  <a:rPr lang="en-US" sz="5100" dirty="0"/>
                  <a:t>is</a:t>
                </a:r>
              </a:p>
              <a:p>
                <a:pPr marL="0" indent="0" algn="ctr">
                  <a:spcAft>
                    <a:spcPts val="1800"/>
                  </a:spcAft>
                  <a:buNone/>
                </a:pPr>
                <a:r>
                  <a:rPr lang="en-US" sz="5100" dirty="0"/>
                  <a:t>				where</a:t>
                </a:r>
                <a:r>
                  <a:rPr lang="en-US" sz="5100" dirty="0">
                    <a:latin typeface="Helvetica" pitchFamily="2" charset="0"/>
                  </a:rPr>
                  <a:t> </a:t>
                </a:r>
                <a14:m>
                  <m:oMath xmlns:m="http://schemas.openxmlformats.org/officeDocument/2006/math">
                    <m:sSub>
                      <m:sSubPr>
                        <m:ctrlPr>
                          <a:rPr lang="en-US" sz="5100" i="1">
                            <a:latin typeface="Cambria Math" panose="02040503050406030204" pitchFamily="18" charset="0"/>
                          </a:rPr>
                        </m:ctrlPr>
                      </m:sSubPr>
                      <m:e>
                        <m:acc>
                          <m:accPr>
                            <m:chr m:val="̂"/>
                            <m:ctrlPr>
                              <a:rPr lang="en-US" sz="5100" i="1">
                                <a:latin typeface="Cambria Math" panose="02040503050406030204" pitchFamily="18" charset="0"/>
                              </a:rPr>
                            </m:ctrlPr>
                          </m:accPr>
                          <m:e>
                            <m:r>
                              <a:rPr lang="en-US" sz="5100" i="1">
                                <a:latin typeface="Cambria Math" panose="02040503050406030204" pitchFamily="18" charset="0"/>
                                <a:ea typeface="Cambria Math" panose="02040503050406030204" pitchFamily="18" charset="0"/>
                              </a:rPr>
                              <m:t>𝛽</m:t>
                            </m:r>
                          </m:e>
                        </m:acc>
                      </m:e>
                      <m:sub>
                        <m:r>
                          <a:rPr lang="en-US" sz="5100" i="1">
                            <a:latin typeface="Cambria Math" panose="02040503050406030204" pitchFamily="18" charset="0"/>
                          </a:rPr>
                          <m:t>0</m:t>
                        </m:r>
                      </m:sub>
                    </m:sSub>
                  </m:oMath>
                </a14:m>
                <a:r>
                  <a:rPr lang="en-US" sz="5100" dirty="0">
                    <a:latin typeface="Helvetica" pitchFamily="2" charset="0"/>
                  </a:rPr>
                  <a:t> </a:t>
                </a:r>
                <a:r>
                  <a:rPr lang="en-US" sz="5100" dirty="0"/>
                  <a:t>and</a:t>
                </a:r>
                <a:r>
                  <a:rPr lang="en-US" sz="5100" dirty="0">
                    <a:latin typeface="Helvetica" pitchFamily="2" charset="0"/>
                  </a:rPr>
                  <a:t> </a:t>
                </a:r>
                <a14:m>
                  <m:oMath xmlns:m="http://schemas.openxmlformats.org/officeDocument/2006/math">
                    <m:sSub>
                      <m:sSubPr>
                        <m:ctrlPr>
                          <a:rPr lang="en-US" sz="5100" i="1">
                            <a:latin typeface="Cambria Math" panose="02040503050406030204" pitchFamily="18" charset="0"/>
                          </a:rPr>
                        </m:ctrlPr>
                      </m:sSubPr>
                      <m:e>
                        <m:acc>
                          <m:accPr>
                            <m:chr m:val="̂"/>
                            <m:ctrlPr>
                              <a:rPr lang="en-US" sz="5100" i="1">
                                <a:latin typeface="Cambria Math" panose="02040503050406030204" pitchFamily="18" charset="0"/>
                              </a:rPr>
                            </m:ctrlPr>
                          </m:accPr>
                          <m:e>
                            <m:r>
                              <a:rPr lang="en-US" sz="5100" i="1">
                                <a:latin typeface="Cambria Math" panose="02040503050406030204" pitchFamily="18" charset="0"/>
                                <a:ea typeface="Cambria Math" panose="02040503050406030204" pitchFamily="18" charset="0"/>
                              </a:rPr>
                              <m:t>𝛽</m:t>
                            </m:r>
                          </m:e>
                        </m:acc>
                      </m:e>
                      <m:sub>
                        <m:r>
                          <a:rPr lang="en-US" sz="5100" i="1">
                            <a:latin typeface="Cambria Math" panose="02040503050406030204" pitchFamily="18" charset="0"/>
                          </a:rPr>
                          <m:t>1</m:t>
                        </m:r>
                      </m:sub>
                    </m:sSub>
                  </m:oMath>
                </a14:m>
                <a:r>
                  <a:rPr lang="en-US" sz="5100" dirty="0">
                    <a:latin typeface="Helvetica" pitchFamily="2" charset="0"/>
                  </a:rPr>
                  <a:t> </a:t>
                </a:r>
                <a:r>
                  <a:rPr lang="en-US" sz="5100" dirty="0"/>
                  <a:t>are the estimated values of </a:t>
                </a:r>
                <a14:m>
                  <m:oMath xmlns:m="http://schemas.openxmlformats.org/officeDocument/2006/math">
                    <m:sSub>
                      <m:sSubPr>
                        <m:ctrlPr>
                          <a:rPr lang="en-US" sz="5100" i="1">
                            <a:latin typeface="Cambria Math" panose="02040503050406030204" pitchFamily="18" charset="0"/>
                          </a:rPr>
                        </m:ctrlPr>
                      </m:sSubPr>
                      <m:e>
                        <m:r>
                          <a:rPr lang="en-US" sz="5100" i="1">
                            <a:latin typeface="Cambria Math" panose="02040503050406030204" pitchFamily="18" charset="0"/>
                            <a:ea typeface="Cambria Math" panose="02040503050406030204" pitchFamily="18" charset="0"/>
                          </a:rPr>
                          <m:t>𝛽</m:t>
                        </m:r>
                      </m:e>
                      <m:sub>
                        <m:r>
                          <a:rPr lang="en-US" sz="5100" i="1">
                            <a:latin typeface="Cambria Math" panose="02040503050406030204" pitchFamily="18" charset="0"/>
                          </a:rPr>
                          <m:t>0</m:t>
                        </m:r>
                      </m:sub>
                    </m:sSub>
                  </m:oMath>
                </a14:m>
                <a:r>
                  <a:rPr lang="en-US" sz="5100" dirty="0">
                    <a:latin typeface="Helvetica" pitchFamily="2" charset="0"/>
                  </a:rPr>
                  <a:t> </a:t>
                </a:r>
                <a:r>
                  <a:rPr lang="en-US" sz="5100" dirty="0"/>
                  <a:t>and</a:t>
                </a:r>
                <a:r>
                  <a:rPr lang="en-US" sz="5100" dirty="0">
                    <a:latin typeface="Helvetica" pitchFamily="2" charset="0"/>
                  </a:rPr>
                  <a:t> </a:t>
                </a:r>
                <a14:m>
                  <m:oMath xmlns:m="http://schemas.openxmlformats.org/officeDocument/2006/math">
                    <m:sSub>
                      <m:sSubPr>
                        <m:ctrlPr>
                          <a:rPr lang="en-US" sz="5100" i="1">
                            <a:latin typeface="Cambria Math" panose="02040503050406030204" pitchFamily="18" charset="0"/>
                          </a:rPr>
                        </m:ctrlPr>
                      </m:sSubPr>
                      <m:e>
                        <m:r>
                          <a:rPr lang="en-US" sz="5100" i="1">
                            <a:latin typeface="Cambria Math" panose="02040503050406030204" pitchFamily="18" charset="0"/>
                            <a:ea typeface="Cambria Math" panose="02040503050406030204" pitchFamily="18" charset="0"/>
                          </a:rPr>
                          <m:t>𝛽</m:t>
                        </m:r>
                      </m:e>
                      <m:sub>
                        <m:r>
                          <a:rPr lang="en-US" sz="5100" i="1">
                            <a:latin typeface="Cambria Math" panose="02040503050406030204" pitchFamily="18" charset="0"/>
                          </a:rPr>
                          <m:t>1</m:t>
                        </m:r>
                      </m:sub>
                    </m:sSub>
                  </m:oMath>
                </a14:m>
                <a:endParaRPr lang="en-US" sz="5100" dirty="0">
                  <a:latin typeface="Helvetica" pitchFamily="2" charset="0"/>
                </a:endParaRPr>
              </a:p>
              <a:p>
                <a:pPr marL="0" indent="0">
                  <a:spcAft>
                    <a:spcPts val="1800"/>
                  </a:spcAft>
                  <a:buNone/>
                </a:pPr>
                <a14:m>
                  <m:oMath xmlns:m="http://schemas.openxmlformats.org/officeDocument/2006/math">
                    <m:sSub>
                      <m:sSubPr>
                        <m:ctrlPr>
                          <a:rPr lang="en-US" sz="5100" i="1">
                            <a:latin typeface="Cambria Math" panose="02040503050406030204" pitchFamily="18" charset="0"/>
                          </a:rPr>
                        </m:ctrlPr>
                      </m:sSubPr>
                      <m:e>
                        <m:acc>
                          <m:accPr>
                            <m:chr m:val="̂"/>
                            <m:ctrlPr>
                              <a:rPr lang="en-US" sz="5100" i="1">
                                <a:latin typeface="Cambria Math" panose="02040503050406030204" pitchFamily="18" charset="0"/>
                              </a:rPr>
                            </m:ctrlPr>
                          </m:accPr>
                          <m:e>
                            <m:r>
                              <a:rPr lang="en-US" sz="5100" i="1">
                                <a:latin typeface="Cambria Math" panose="02040503050406030204" pitchFamily="18" charset="0"/>
                              </a:rPr>
                              <m:t>𝑌</m:t>
                            </m:r>
                          </m:e>
                        </m:acc>
                      </m:e>
                      <m:sub>
                        <m:r>
                          <a:rPr lang="en-US" sz="5100" i="1">
                            <a:latin typeface="Cambria Math" panose="02040503050406030204" pitchFamily="18" charset="0"/>
                          </a:rPr>
                          <m:t>𝑖</m:t>
                        </m:r>
                      </m:sub>
                    </m:sSub>
                  </m:oMath>
                </a14:m>
                <a:r>
                  <a:rPr lang="en-US" sz="5100" dirty="0">
                    <a:latin typeface="Helvetica" pitchFamily="2" charset="0"/>
                  </a:rPr>
                  <a:t> </a:t>
                </a:r>
                <a:r>
                  <a:rPr lang="en-US" sz="5100" dirty="0"/>
                  <a:t>is known as the </a:t>
                </a:r>
                <a:r>
                  <a:rPr lang="en-US" sz="5100" i="1" dirty="0" err="1">
                    <a:cs typeface="Times New Roman" panose="02020603050405020304" pitchFamily="18" charset="0"/>
                  </a:rPr>
                  <a:t>i</a:t>
                </a:r>
                <a:r>
                  <a:rPr lang="en-US" sz="5100" dirty="0" err="1"/>
                  <a:t>th</a:t>
                </a:r>
                <a:r>
                  <a:rPr lang="en-US" sz="5100" dirty="0"/>
                  <a:t> fitted value.</a:t>
                </a:r>
              </a:p>
              <a:p>
                <a:pPr marL="0" indent="0">
                  <a:spcAft>
                    <a:spcPts val="1000"/>
                  </a:spcAft>
                  <a:buNone/>
                </a:pPr>
                <a:r>
                  <a:rPr lang="en-US" sz="5100" dirty="0"/>
                  <a:t>The </a:t>
                </a:r>
                <a:r>
                  <a:rPr lang="en-US" sz="5100" i="1" dirty="0" err="1">
                    <a:cs typeface="Times New Roman" panose="02020603050405020304" pitchFamily="18" charset="0"/>
                  </a:rPr>
                  <a:t>i</a:t>
                </a:r>
                <a:r>
                  <a:rPr lang="en-US" sz="5100" dirty="0" err="1"/>
                  <a:t>th</a:t>
                </a:r>
                <a:r>
                  <a:rPr lang="en-US" sz="5100" dirty="0"/>
                  <a:t> residual (deviation) is</a:t>
                </a:r>
                <a:r>
                  <a:rPr lang="en-US" sz="5100" dirty="0">
                    <a:latin typeface="Helvetica" pitchFamily="2" charset="0"/>
                  </a:rPr>
                  <a:t> </a:t>
                </a:r>
                <a14:m>
                  <m:oMath xmlns:m="http://schemas.openxmlformats.org/officeDocument/2006/math">
                    <m:sSub>
                      <m:sSubPr>
                        <m:ctrlPr>
                          <a:rPr lang="en-US" sz="5100" i="1">
                            <a:latin typeface="Cambria Math" panose="02040503050406030204" pitchFamily="18" charset="0"/>
                          </a:rPr>
                        </m:ctrlPr>
                      </m:sSubPr>
                      <m:e>
                        <m:r>
                          <a:rPr lang="en-US" sz="5100" i="1">
                            <a:latin typeface="Cambria Math" panose="02040503050406030204" pitchFamily="18" charset="0"/>
                          </a:rPr>
                          <m:t>𝑒</m:t>
                        </m:r>
                      </m:e>
                      <m:sub>
                        <m:r>
                          <a:rPr lang="en-US" sz="5100" i="1">
                            <a:latin typeface="Cambria Math" panose="02040503050406030204" pitchFamily="18" charset="0"/>
                          </a:rPr>
                          <m:t>𝑖</m:t>
                        </m:r>
                      </m:sub>
                    </m:sSub>
                    <m:r>
                      <a:rPr lang="en-US" sz="5100" i="1">
                        <a:latin typeface="Cambria Math" panose="02040503050406030204" pitchFamily="18" charset="0"/>
                      </a:rPr>
                      <m:t>=</m:t>
                    </m:r>
                    <m:sSub>
                      <m:sSubPr>
                        <m:ctrlPr>
                          <a:rPr lang="en-US" sz="5100" i="1">
                            <a:latin typeface="Cambria Math" panose="02040503050406030204" pitchFamily="18" charset="0"/>
                          </a:rPr>
                        </m:ctrlPr>
                      </m:sSubPr>
                      <m:e>
                        <m:r>
                          <a:rPr lang="en-US" sz="5100" i="1">
                            <a:latin typeface="Cambria Math" panose="02040503050406030204" pitchFamily="18" charset="0"/>
                          </a:rPr>
                          <m:t>𝑌</m:t>
                        </m:r>
                      </m:e>
                      <m:sub>
                        <m:r>
                          <a:rPr lang="en-US" sz="5100" i="1">
                            <a:latin typeface="Cambria Math" panose="02040503050406030204" pitchFamily="18" charset="0"/>
                          </a:rPr>
                          <m:t>𝑖</m:t>
                        </m:r>
                      </m:sub>
                    </m:sSub>
                    <m:r>
                      <a:rPr lang="en-US" sz="5100" i="1">
                        <a:latin typeface="Cambria Math" panose="02040503050406030204" pitchFamily="18" charset="0"/>
                      </a:rPr>
                      <m:t>−</m:t>
                    </m:r>
                    <m:sSub>
                      <m:sSubPr>
                        <m:ctrlPr>
                          <a:rPr lang="en-US" sz="5100" i="1">
                            <a:latin typeface="Cambria Math" panose="02040503050406030204" pitchFamily="18" charset="0"/>
                          </a:rPr>
                        </m:ctrlPr>
                      </m:sSubPr>
                      <m:e>
                        <m:acc>
                          <m:accPr>
                            <m:chr m:val="̂"/>
                            <m:ctrlPr>
                              <a:rPr lang="en-US" sz="5100" i="1">
                                <a:latin typeface="Cambria Math" panose="02040503050406030204" pitchFamily="18" charset="0"/>
                              </a:rPr>
                            </m:ctrlPr>
                          </m:accPr>
                          <m:e>
                            <m:r>
                              <a:rPr lang="en-US" sz="5100" i="1">
                                <a:latin typeface="Cambria Math" panose="02040503050406030204" pitchFamily="18" charset="0"/>
                              </a:rPr>
                              <m:t>𝑌</m:t>
                            </m:r>
                          </m:e>
                        </m:acc>
                      </m:e>
                      <m:sub>
                        <m:r>
                          <a:rPr lang="en-US" sz="5100" i="1">
                            <a:latin typeface="Cambria Math" panose="02040503050406030204" pitchFamily="18" charset="0"/>
                          </a:rPr>
                          <m:t>𝑖</m:t>
                        </m:r>
                      </m:sub>
                    </m:sSub>
                  </m:oMath>
                </a14:m>
                <a:endParaRPr lang="en-US" sz="5100" dirty="0">
                  <a:latin typeface="Helvetica" pitchFamily="2" charset="0"/>
                </a:endParaRPr>
              </a:p>
              <a:p>
                <a:pPr lvl="1">
                  <a:spcAft>
                    <a:spcPts val="1800"/>
                  </a:spcAft>
                </a:pPr>
                <a:r>
                  <a:rPr lang="en-US" sz="5100" dirty="0"/>
                  <a:t>This is the difference between the observed response and the estimated response for the </a:t>
                </a:r>
                <a:r>
                  <a:rPr lang="en-US" sz="5100" i="1" dirty="0" err="1">
                    <a:cs typeface="Times New Roman" panose="02020603050405020304" pitchFamily="18" charset="0"/>
                  </a:rPr>
                  <a:t>i</a:t>
                </a:r>
                <a:r>
                  <a:rPr lang="en-US" sz="5100" dirty="0" err="1"/>
                  <a:t>th</a:t>
                </a:r>
                <a:r>
                  <a:rPr lang="en-US" sz="5100" dirty="0"/>
                  <a:t> observation</a:t>
                </a:r>
              </a:p>
              <a:p>
                <a:pPr marL="0" indent="0">
                  <a:spcAft>
                    <a:spcPts val="1200"/>
                  </a:spcAft>
                  <a:buNone/>
                </a:pPr>
                <a:r>
                  <a:rPr lang="en-US" sz="5100" dirty="0"/>
                  <a:t>The least squares method finds the </a:t>
                </a:r>
                <a14:m>
                  <m:oMath xmlns:m="http://schemas.openxmlformats.org/officeDocument/2006/math">
                    <m:sSub>
                      <m:sSubPr>
                        <m:ctrlPr>
                          <a:rPr lang="en-US" sz="5100" i="1">
                            <a:latin typeface="Cambria Math" panose="02040503050406030204" pitchFamily="18" charset="0"/>
                          </a:rPr>
                        </m:ctrlPr>
                      </m:sSubPr>
                      <m:e>
                        <m:acc>
                          <m:accPr>
                            <m:chr m:val="̂"/>
                            <m:ctrlPr>
                              <a:rPr lang="en-US" sz="5100" i="1">
                                <a:latin typeface="Cambria Math" panose="02040503050406030204" pitchFamily="18" charset="0"/>
                              </a:rPr>
                            </m:ctrlPr>
                          </m:accPr>
                          <m:e>
                            <m:r>
                              <a:rPr lang="en-US" sz="5100" i="1">
                                <a:latin typeface="Cambria Math" panose="02040503050406030204" pitchFamily="18" charset="0"/>
                                <a:ea typeface="Cambria Math" panose="02040503050406030204" pitchFamily="18" charset="0"/>
                              </a:rPr>
                              <m:t>𝛽</m:t>
                            </m:r>
                          </m:e>
                        </m:acc>
                      </m:e>
                      <m:sub>
                        <m:r>
                          <a:rPr lang="en-US" sz="5100" i="1">
                            <a:latin typeface="Cambria Math" panose="02040503050406030204" pitchFamily="18" charset="0"/>
                          </a:rPr>
                          <m:t>0</m:t>
                        </m:r>
                      </m:sub>
                    </m:sSub>
                  </m:oMath>
                </a14:m>
                <a:r>
                  <a:rPr lang="en-US" sz="5100" dirty="0">
                    <a:latin typeface="Helvetica" pitchFamily="2" charset="0"/>
                  </a:rPr>
                  <a:t> </a:t>
                </a:r>
                <a:r>
                  <a:rPr lang="en-US" sz="5100" dirty="0"/>
                  <a:t>and</a:t>
                </a:r>
                <a:r>
                  <a:rPr lang="en-US" sz="5100" dirty="0">
                    <a:latin typeface="Helvetica" pitchFamily="2" charset="0"/>
                  </a:rPr>
                  <a:t> </a:t>
                </a:r>
                <a14:m>
                  <m:oMath xmlns:m="http://schemas.openxmlformats.org/officeDocument/2006/math">
                    <m:sSub>
                      <m:sSubPr>
                        <m:ctrlPr>
                          <a:rPr lang="en-US" sz="5100" i="1">
                            <a:latin typeface="Cambria Math" panose="02040503050406030204" pitchFamily="18" charset="0"/>
                          </a:rPr>
                        </m:ctrlPr>
                      </m:sSubPr>
                      <m:e>
                        <m:acc>
                          <m:accPr>
                            <m:chr m:val="̂"/>
                            <m:ctrlPr>
                              <a:rPr lang="en-US" sz="5100" i="1">
                                <a:latin typeface="Cambria Math" panose="02040503050406030204" pitchFamily="18" charset="0"/>
                              </a:rPr>
                            </m:ctrlPr>
                          </m:accPr>
                          <m:e>
                            <m:r>
                              <a:rPr lang="en-US" sz="5100" i="1">
                                <a:latin typeface="Cambria Math" panose="02040503050406030204" pitchFamily="18" charset="0"/>
                                <a:ea typeface="Cambria Math" panose="02040503050406030204" pitchFamily="18" charset="0"/>
                              </a:rPr>
                              <m:t>𝛽</m:t>
                            </m:r>
                          </m:e>
                        </m:acc>
                      </m:e>
                      <m:sub>
                        <m:r>
                          <a:rPr lang="en-US" sz="5100" i="1">
                            <a:latin typeface="Cambria Math" panose="02040503050406030204" pitchFamily="18" charset="0"/>
                          </a:rPr>
                          <m:t>1</m:t>
                        </m:r>
                      </m:sub>
                    </m:sSub>
                  </m:oMath>
                </a14:m>
                <a:r>
                  <a:rPr lang="en-US" sz="5100" dirty="0">
                    <a:latin typeface="Helvetica" pitchFamily="2" charset="0"/>
                  </a:rPr>
                  <a:t> </a:t>
                </a:r>
                <a:r>
                  <a:rPr lang="en-US" sz="5100" dirty="0"/>
                  <a:t>that minimize</a:t>
                </a:r>
              </a:p>
              <a:p>
                <a:pPr marL="0" indent="0">
                  <a:spcAft>
                    <a:spcPts val="1800"/>
                  </a:spcAft>
                  <a:buNone/>
                </a:pPr>
                <a14:m>
                  <m:oMathPara xmlns:m="http://schemas.openxmlformats.org/officeDocument/2006/math">
                    <m:oMathParaPr>
                      <m:jc m:val="centerGroup"/>
                    </m:oMathParaPr>
                    <m:oMath xmlns:m="http://schemas.openxmlformats.org/officeDocument/2006/math">
                      <m:nary>
                        <m:naryPr>
                          <m:chr m:val="∑"/>
                          <m:ctrlPr>
                            <a:rPr lang="en-US" sz="5000" i="1" smtClean="0">
                              <a:latin typeface="Cambria Math" panose="02040503050406030204" pitchFamily="18" charset="0"/>
                            </a:rPr>
                          </m:ctrlPr>
                        </m:naryPr>
                        <m:sub>
                          <m:r>
                            <m:rPr>
                              <m:brk m:alnAt="23"/>
                            </m:rPr>
                            <a:rPr lang="en-US" sz="5000" i="1">
                              <a:latin typeface="Cambria Math" panose="02040503050406030204" pitchFamily="18" charset="0"/>
                            </a:rPr>
                            <m:t>𝑖</m:t>
                          </m:r>
                          <m:r>
                            <a:rPr lang="en-US" sz="5000" i="1">
                              <a:latin typeface="Cambria Math" panose="02040503050406030204" pitchFamily="18" charset="0"/>
                            </a:rPr>
                            <m:t>=1</m:t>
                          </m:r>
                        </m:sub>
                        <m:sup>
                          <m:r>
                            <a:rPr lang="en-US" sz="5000" i="1">
                              <a:latin typeface="Cambria Math" panose="02040503050406030204" pitchFamily="18" charset="0"/>
                            </a:rPr>
                            <m:t>𝑛</m:t>
                          </m:r>
                        </m:sup>
                        <m:e>
                          <m:sSup>
                            <m:sSupPr>
                              <m:ctrlPr>
                                <a:rPr lang="en-US" sz="5000" i="1">
                                  <a:latin typeface="Cambria Math" panose="02040503050406030204" pitchFamily="18" charset="0"/>
                                </a:rPr>
                              </m:ctrlPr>
                            </m:sSupPr>
                            <m:e>
                              <m:d>
                                <m:dPr>
                                  <m:ctrlPr>
                                    <a:rPr lang="en-US" sz="5000" i="1">
                                      <a:latin typeface="Cambria Math" panose="02040503050406030204" pitchFamily="18" charset="0"/>
                                    </a:rPr>
                                  </m:ctrlPr>
                                </m:dPr>
                                <m:e>
                                  <m:sSub>
                                    <m:sSubPr>
                                      <m:ctrlPr>
                                        <a:rPr lang="en-US" sz="5000" i="1">
                                          <a:latin typeface="Cambria Math" panose="02040503050406030204" pitchFamily="18" charset="0"/>
                                        </a:rPr>
                                      </m:ctrlPr>
                                    </m:sSubPr>
                                    <m:e>
                                      <m:r>
                                        <a:rPr lang="en-US" sz="5000" i="1">
                                          <a:latin typeface="Cambria Math" panose="02040503050406030204" pitchFamily="18" charset="0"/>
                                        </a:rPr>
                                        <m:t>𝑌</m:t>
                                      </m:r>
                                    </m:e>
                                    <m:sub>
                                      <m:r>
                                        <a:rPr lang="en-US" sz="5000" i="1">
                                          <a:latin typeface="Cambria Math" panose="02040503050406030204" pitchFamily="18" charset="0"/>
                                        </a:rPr>
                                        <m:t>𝑖</m:t>
                                      </m:r>
                                    </m:sub>
                                  </m:sSub>
                                  <m:r>
                                    <a:rPr lang="en-US" sz="5000" i="1">
                                      <a:latin typeface="Cambria Math" panose="02040503050406030204" pitchFamily="18" charset="0"/>
                                    </a:rPr>
                                    <m:t>−</m:t>
                                  </m:r>
                                  <m:sSub>
                                    <m:sSubPr>
                                      <m:ctrlPr>
                                        <a:rPr lang="en-US" sz="5000" i="1">
                                          <a:latin typeface="Cambria Math" panose="02040503050406030204" pitchFamily="18" charset="0"/>
                                        </a:rPr>
                                      </m:ctrlPr>
                                    </m:sSubPr>
                                    <m:e>
                                      <m:acc>
                                        <m:accPr>
                                          <m:chr m:val="̂"/>
                                          <m:ctrlPr>
                                            <a:rPr lang="en-US" sz="5000" i="1">
                                              <a:latin typeface="Cambria Math" panose="02040503050406030204" pitchFamily="18" charset="0"/>
                                            </a:rPr>
                                          </m:ctrlPr>
                                        </m:accPr>
                                        <m:e>
                                          <m:r>
                                            <a:rPr lang="en-US" sz="5000" i="1">
                                              <a:latin typeface="Cambria Math" panose="02040503050406030204" pitchFamily="18" charset="0"/>
                                            </a:rPr>
                                            <m:t>𝑌</m:t>
                                          </m:r>
                                        </m:e>
                                      </m:acc>
                                    </m:e>
                                    <m:sub>
                                      <m:r>
                                        <a:rPr lang="en-US" sz="5000" i="1">
                                          <a:latin typeface="Cambria Math" panose="02040503050406030204" pitchFamily="18" charset="0"/>
                                        </a:rPr>
                                        <m:t>𝑖</m:t>
                                      </m:r>
                                    </m:sub>
                                  </m:sSub>
                                </m:e>
                              </m:d>
                            </m:e>
                            <m:sup>
                              <m:r>
                                <a:rPr lang="en-US" sz="5000" i="1">
                                  <a:latin typeface="Cambria Math" panose="02040503050406030204" pitchFamily="18" charset="0"/>
                                </a:rPr>
                                <m:t>2</m:t>
                              </m:r>
                            </m:sup>
                          </m:sSup>
                        </m:e>
                      </m:nary>
                      <m:r>
                        <a:rPr lang="en-US" sz="5000" i="1">
                          <a:latin typeface="Cambria Math" panose="02040503050406030204" pitchFamily="18" charset="0"/>
                        </a:rPr>
                        <m:t>=</m:t>
                      </m:r>
                      <m:nary>
                        <m:naryPr>
                          <m:chr m:val="∑"/>
                          <m:ctrlPr>
                            <a:rPr lang="en-US" sz="5000" i="1">
                              <a:latin typeface="Cambria Math" panose="02040503050406030204" pitchFamily="18" charset="0"/>
                            </a:rPr>
                          </m:ctrlPr>
                        </m:naryPr>
                        <m:sub>
                          <m:r>
                            <m:rPr>
                              <m:brk m:alnAt="23"/>
                            </m:rPr>
                            <a:rPr lang="en-US" sz="5000" i="1">
                              <a:latin typeface="Cambria Math" panose="02040503050406030204" pitchFamily="18" charset="0"/>
                            </a:rPr>
                            <m:t>𝑖</m:t>
                          </m:r>
                          <m:r>
                            <a:rPr lang="en-US" sz="5000" i="1">
                              <a:latin typeface="Cambria Math" panose="02040503050406030204" pitchFamily="18" charset="0"/>
                            </a:rPr>
                            <m:t>=1</m:t>
                          </m:r>
                        </m:sub>
                        <m:sup>
                          <m:r>
                            <a:rPr lang="en-US" sz="5000" i="1">
                              <a:latin typeface="Cambria Math" panose="02040503050406030204" pitchFamily="18" charset="0"/>
                            </a:rPr>
                            <m:t>𝑛</m:t>
                          </m:r>
                        </m:sup>
                        <m:e>
                          <m:sSubSup>
                            <m:sSubSupPr>
                              <m:ctrlPr>
                                <a:rPr lang="en-US" sz="5000" i="1">
                                  <a:latin typeface="Cambria Math" panose="02040503050406030204" pitchFamily="18" charset="0"/>
                                </a:rPr>
                              </m:ctrlPr>
                            </m:sSubSupPr>
                            <m:e>
                              <m:r>
                                <a:rPr lang="en-US" sz="5000" i="1">
                                  <a:latin typeface="Cambria Math" panose="02040503050406030204" pitchFamily="18" charset="0"/>
                                </a:rPr>
                                <m:t>𝑒</m:t>
                              </m:r>
                            </m:e>
                            <m:sub>
                              <m:r>
                                <a:rPr lang="en-US" sz="5000" i="1">
                                  <a:latin typeface="Cambria Math" panose="02040503050406030204" pitchFamily="18" charset="0"/>
                                </a:rPr>
                                <m:t>𝑖</m:t>
                              </m:r>
                            </m:sub>
                            <m:sup>
                              <m:r>
                                <a:rPr lang="en-US" sz="5000" i="1">
                                  <a:latin typeface="Cambria Math" panose="02040503050406030204" pitchFamily="18" charset="0"/>
                                </a:rPr>
                                <m:t>2</m:t>
                              </m:r>
                            </m:sup>
                          </m:sSubSup>
                        </m:e>
                      </m:nary>
                    </m:oMath>
                  </m:oMathPara>
                </a14:m>
                <a:endParaRPr lang="en-US" sz="5000" dirty="0">
                  <a:latin typeface="Helvetica" pitchFamily="2" charset="0"/>
                </a:endParaRPr>
              </a:p>
              <a:p>
                <a:endParaRPr lang="en-US" dirty="0"/>
              </a:p>
            </p:txBody>
          </p:sp>
        </mc:Choice>
        <mc:Fallback>
          <p:sp>
            <p:nvSpPr>
              <p:cNvPr id="5" name="Content Placeholder 4">
                <a:extLst>
                  <a:ext uri="{FF2B5EF4-FFF2-40B4-BE49-F238E27FC236}">
                    <a16:creationId xmlns:a16="http://schemas.microsoft.com/office/drawing/2014/main" id="{2FF76186-F654-42AB-9A31-D6053C6C4FD8}"/>
                  </a:ext>
                </a:extLst>
              </p:cNvPr>
              <p:cNvSpPr>
                <a:spLocks noGrp="1" noRot="1" noChangeAspect="1" noMove="1" noResize="1" noEditPoints="1" noAdjustHandles="1" noChangeArrowheads="1" noChangeShapeType="1" noTextEdit="1"/>
              </p:cNvSpPr>
              <p:nvPr>
                <p:ph idx="1"/>
              </p:nvPr>
            </p:nvSpPr>
            <p:spPr>
              <a:xfrm>
                <a:off x="638175" y="1485900"/>
                <a:ext cx="11410950" cy="5562600"/>
              </a:xfrm>
              <a:blipFill>
                <a:blip r:embed="rId2"/>
                <a:stretch>
                  <a:fillRect l="-588" t="-20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CC3D731D-609D-4EA2-90FE-5125376FF74C}"/>
                  </a:ext>
                </a:extLst>
              </p:cNvPr>
              <p:cNvSpPr/>
              <p:nvPr/>
            </p:nvSpPr>
            <p:spPr>
              <a:xfrm>
                <a:off x="5634462" y="2163944"/>
                <a:ext cx="3037626" cy="523348"/>
              </a:xfrm>
              <a:prstGeom prst="rect">
                <a:avLst/>
              </a:prstGeom>
            </p:spPr>
            <p:txBody>
              <a:bodyPr wrap="none">
                <a:spAutoFit/>
              </a:bodyPr>
              <a:lstStyle/>
              <a:p>
                <a:pPr algn="ctr">
                  <a:spcAft>
                    <a:spcPts val="1000"/>
                  </a:spcAf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𝜇</m:t>
                            </m:r>
                          </m:e>
                        </m:acc>
                      </m:e>
                      <m:sub>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0</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oMath>
                </a14:m>
                <a:endParaRPr lang="en-US" sz="2400" dirty="0">
                  <a:latin typeface="Helvetica" pitchFamily="2" charset="0"/>
                </a:endParaRPr>
              </a:p>
            </p:txBody>
          </p:sp>
        </mc:Choice>
        <mc:Fallback>
          <p:sp>
            <p:nvSpPr>
              <p:cNvPr id="3" name="Rectangle 2">
                <a:extLst>
                  <a:ext uri="{FF2B5EF4-FFF2-40B4-BE49-F238E27FC236}">
                    <a16:creationId xmlns:a16="http://schemas.microsoft.com/office/drawing/2014/main" id="{CC3D731D-609D-4EA2-90FE-5125376FF74C}"/>
                  </a:ext>
                </a:extLst>
              </p:cNvPr>
              <p:cNvSpPr>
                <a:spLocks noRot="1" noChangeAspect="1" noMove="1" noResize="1" noEditPoints="1" noAdjustHandles="1" noChangeArrowheads="1" noChangeShapeType="1" noTextEdit="1"/>
              </p:cNvSpPr>
              <p:nvPr/>
            </p:nvSpPr>
            <p:spPr>
              <a:xfrm>
                <a:off x="5634462" y="2163944"/>
                <a:ext cx="3037626" cy="52334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722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6B6C7-E331-406C-906E-23BD5A62BA1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56E1772-A406-4969-A01B-FB6A05847A72}"/>
              </a:ext>
            </a:extLst>
          </p:cNvPr>
          <p:cNvSpPr>
            <a:spLocks noGrp="1"/>
          </p:cNvSpPr>
          <p:nvPr>
            <p:ph idx="1"/>
          </p:nvPr>
        </p:nvSpPr>
        <p:spPr/>
        <p:txBody>
          <a:bodyPr>
            <a:normAutofit/>
          </a:bodyPr>
          <a:lstStyle/>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Analyses and Measurements of Error  </a:t>
            </a:r>
          </a:p>
          <a:p>
            <a:r>
              <a:rPr lang="en-US" altLang="en-US" dirty="0">
                <a:ea typeface="ＭＳ Ｐゴシック" panose="020B0600070205080204" pitchFamily="34" charset="-128"/>
              </a:rPr>
              <a:t>Simple Linear Regression</a:t>
            </a:r>
          </a:p>
          <a:p>
            <a:r>
              <a:rPr lang="en-US" altLang="en-US" dirty="0">
                <a:ea typeface="ＭＳ Ｐゴシック" panose="020B0600070205080204" pitchFamily="34" charset="-128"/>
              </a:rPr>
              <a:t>Multiple Linear Regression</a:t>
            </a:r>
          </a:p>
          <a:p>
            <a:r>
              <a:rPr lang="en-US" altLang="en-US" dirty="0">
                <a:ea typeface="ＭＳ Ｐゴシック" panose="020B0600070205080204" pitchFamily="34" charset="-128"/>
              </a:rPr>
              <a:t>Interaction Terms</a:t>
            </a:r>
          </a:p>
          <a:p>
            <a:r>
              <a:rPr lang="en-US" altLang="en-US" dirty="0">
                <a:ea typeface="ＭＳ Ｐゴシック" panose="020B0600070205080204" pitchFamily="34" charset="-128"/>
              </a:rPr>
              <a:t>Logistic Regression </a:t>
            </a:r>
          </a:p>
        </p:txBody>
      </p:sp>
    </p:spTree>
    <p:extLst>
      <p:ext uri="{BB962C8B-B14F-4D97-AF65-F5344CB8AC3E}">
        <p14:creationId xmlns:p14="http://schemas.microsoft.com/office/powerpoint/2010/main" val="701784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0EC9BC-A648-48F2-A6CF-6B0144895961}"/>
              </a:ext>
            </a:extLst>
          </p:cNvPr>
          <p:cNvSpPr>
            <a:spLocks noGrp="1"/>
          </p:cNvSpPr>
          <p:nvPr>
            <p:ph idx="1"/>
          </p:nvPr>
        </p:nvSpPr>
        <p:spPr>
          <a:xfrm>
            <a:off x="838201" y="1825625"/>
            <a:ext cx="3390900" cy="4351338"/>
          </a:xfrm>
        </p:spPr>
        <p:txBody>
          <a:bodyPr/>
          <a:lstStyle/>
          <a:p>
            <a:pPr marL="0" indent="0">
              <a:buNone/>
            </a:pPr>
            <a:r>
              <a:rPr lang="en-US" dirty="0"/>
              <a:t>Goal: minimize those vertical dashed lines </a:t>
            </a:r>
          </a:p>
        </p:txBody>
      </p:sp>
      <p:pic>
        <p:nvPicPr>
          <p:cNvPr id="4" name="Picture 1">
            <a:extLst>
              <a:ext uri="{FF2B5EF4-FFF2-40B4-BE49-F238E27FC236}">
                <a16:creationId xmlns:a16="http://schemas.microsoft.com/office/drawing/2014/main" id="{AF004CA6-43EC-4114-A5F6-EFD13DC37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438" y="598488"/>
            <a:ext cx="5816600" cy="586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0052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0BDD-2018-4972-A81E-786F73280633}"/>
              </a:ext>
            </a:extLst>
          </p:cNvPr>
          <p:cNvSpPr>
            <a:spLocks noGrp="1"/>
          </p:cNvSpPr>
          <p:nvPr>
            <p:ph type="title"/>
          </p:nvPr>
        </p:nvSpPr>
        <p:spPr/>
        <p:txBody>
          <a:bodyPr/>
          <a:lstStyle/>
          <a:p>
            <a:r>
              <a:rPr lang="en-US" altLang="en-US" dirty="0">
                <a:ea typeface="ＭＳ Ｐゴシック" panose="020B0600070205080204" pitchFamily="34" charset="-128"/>
              </a:rPr>
              <a:t>Simple Linear Regression Example</a:t>
            </a:r>
            <a:endParaRPr lang="en-US" dirty="0"/>
          </a:p>
        </p:txBody>
      </p:sp>
      <p:sp>
        <p:nvSpPr>
          <p:cNvPr id="3" name="Content Placeholder 2">
            <a:extLst>
              <a:ext uri="{FF2B5EF4-FFF2-40B4-BE49-F238E27FC236}">
                <a16:creationId xmlns:a16="http://schemas.microsoft.com/office/drawing/2014/main" id="{F02E2838-1FFE-405D-BF42-B65B6DE93A1C}"/>
              </a:ext>
            </a:extLst>
          </p:cNvPr>
          <p:cNvSpPr>
            <a:spLocks noGrp="1"/>
          </p:cNvSpPr>
          <p:nvPr>
            <p:ph idx="1"/>
          </p:nvPr>
        </p:nvSpPr>
        <p:spPr/>
        <p:txBody>
          <a:bodyPr/>
          <a:lstStyle/>
          <a:p>
            <a:pPr marL="0" indent="0">
              <a:buNone/>
            </a:pPr>
            <a:r>
              <a:rPr lang="en-US" altLang="en-US" dirty="0">
                <a:solidFill>
                  <a:srgbClr val="000000"/>
                </a:solidFill>
                <a:ea typeface="ＭＳ Ｐゴシック" panose="020B0600070205080204" pitchFamily="34" charset="-128"/>
              </a:rPr>
              <a:t>A drug precursor molecule is extracted from a type of nut.  The nuts are commonly contaminated by a fungal toxin that is difficult to remove during the purification process.  We suspect that the amount of fungus (and hence toxin) depends on the rainfall at the growing site.  We would like to predict toxin concentration from rainfall in order to judge whether it would be worth paying additional rental charges for relatively drier sites.  We analyze the toxin content in a series of batches of nuts and we know the rainfall at the growing sites during the four months when the nuts are forming.</a:t>
            </a:r>
          </a:p>
          <a:p>
            <a:pPr marL="0" indent="0">
              <a:buNone/>
            </a:pPr>
            <a:endParaRPr lang="en-US" dirty="0"/>
          </a:p>
        </p:txBody>
      </p:sp>
    </p:spTree>
    <p:extLst>
      <p:ext uri="{BB962C8B-B14F-4D97-AF65-F5344CB8AC3E}">
        <p14:creationId xmlns:p14="http://schemas.microsoft.com/office/powerpoint/2010/main" val="311776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rainfall and rainfall&#10;&#10;Description automatically generated">
            <a:extLst>
              <a:ext uri="{FF2B5EF4-FFF2-40B4-BE49-F238E27FC236}">
                <a16:creationId xmlns:a16="http://schemas.microsoft.com/office/drawing/2014/main" id="{E4CF7EDA-DA85-4514-A90F-235ED18C2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77" t="6357" r="4085" b="3632"/>
          <a:stretch>
            <a:fillRect/>
          </a:stretch>
        </p:blipFill>
        <p:spPr bwMode="auto">
          <a:xfrm>
            <a:off x="601668" y="1209675"/>
            <a:ext cx="7605707"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A screenshot of a cell phone&#10;&#10;Description automatically generated">
            <a:extLst>
              <a:ext uri="{FF2B5EF4-FFF2-40B4-BE49-F238E27FC236}">
                <a16:creationId xmlns:a16="http://schemas.microsoft.com/office/drawing/2014/main" id="{4C612956-5662-48A1-B4B5-3999BC414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775" y="331788"/>
            <a:ext cx="1519238" cy="627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070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28767-7200-4BA7-865D-EC7EA1C1BD59}"/>
              </a:ext>
            </a:extLst>
          </p:cNvPr>
          <p:cNvSpPr>
            <a:spLocks noGrp="1"/>
          </p:cNvSpPr>
          <p:nvPr>
            <p:ph type="title"/>
          </p:nvPr>
        </p:nvSpPr>
        <p:spPr/>
        <p:txBody>
          <a:bodyPr/>
          <a:lstStyle/>
          <a:p>
            <a:r>
              <a:rPr lang="en-US" dirty="0"/>
              <a:t>Code/Results in R</a:t>
            </a:r>
          </a:p>
        </p:txBody>
      </p:sp>
      <p:pic>
        <p:nvPicPr>
          <p:cNvPr id="6" name="Picture 5">
            <a:extLst>
              <a:ext uri="{FF2B5EF4-FFF2-40B4-BE49-F238E27FC236}">
                <a16:creationId xmlns:a16="http://schemas.microsoft.com/office/drawing/2014/main" id="{D22A7E6D-B087-4E51-A837-F1DD94EA3408}"/>
              </a:ext>
            </a:extLst>
          </p:cNvPr>
          <p:cNvPicPr>
            <a:picLocks noChangeAspect="1"/>
          </p:cNvPicPr>
          <p:nvPr/>
        </p:nvPicPr>
        <p:blipFill>
          <a:blip r:embed="rId2"/>
          <a:stretch>
            <a:fillRect/>
          </a:stretch>
        </p:blipFill>
        <p:spPr>
          <a:xfrm>
            <a:off x="389976" y="1366755"/>
            <a:ext cx="7868748" cy="1171739"/>
          </a:xfrm>
          <a:prstGeom prst="rect">
            <a:avLst/>
          </a:prstGeom>
        </p:spPr>
      </p:pic>
      <p:pic>
        <p:nvPicPr>
          <p:cNvPr id="7" name="Picture 6">
            <a:extLst>
              <a:ext uri="{FF2B5EF4-FFF2-40B4-BE49-F238E27FC236}">
                <a16:creationId xmlns:a16="http://schemas.microsoft.com/office/drawing/2014/main" id="{8867CD20-6810-4953-BA0D-D4B25EB983BE}"/>
              </a:ext>
            </a:extLst>
          </p:cNvPr>
          <p:cNvPicPr>
            <a:picLocks noChangeAspect="1"/>
          </p:cNvPicPr>
          <p:nvPr/>
        </p:nvPicPr>
        <p:blipFill>
          <a:blip r:embed="rId3"/>
          <a:stretch>
            <a:fillRect/>
          </a:stretch>
        </p:blipFill>
        <p:spPr>
          <a:xfrm>
            <a:off x="1562099" y="2286978"/>
            <a:ext cx="8143876" cy="4464918"/>
          </a:xfrm>
          <a:prstGeom prst="rect">
            <a:avLst/>
          </a:prstGeom>
        </p:spPr>
      </p:pic>
    </p:spTree>
    <p:extLst>
      <p:ext uri="{BB962C8B-B14F-4D97-AF65-F5344CB8AC3E}">
        <p14:creationId xmlns:p14="http://schemas.microsoft.com/office/powerpoint/2010/main" val="564908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30E6C510-A452-4F5A-99D2-90C3F41E7EBF}"/>
                  </a:ext>
                </a:extLst>
              </p:cNvPr>
              <p:cNvSpPr txBox="1">
                <a:spLocks/>
              </p:cNvSpPr>
              <p:nvPr/>
            </p:nvSpPr>
            <p:spPr>
              <a:xfrm>
                <a:off x="6134100" y="523875"/>
                <a:ext cx="4038600" cy="29219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Font typeface="Arial" panose="020B0604020202020204" pitchFamily="34" charset="0"/>
                  <a:buNone/>
                </a:pPr>
                <a:r>
                  <a:rPr lang="en-US" dirty="0">
                    <a:latin typeface="Helvetica" pitchFamily="2" charset="0"/>
                  </a:rPr>
                  <a:t>Intercept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i="1" smtClean="0">
                                <a:latin typeface="Cambria Math" panose="02040503050406030204" pitchFamily="18" charset="0"/>
                              </a:rPr>
                              <m:t>0</m:t>
                            </m:r>
                          </m:sub>
                        </m:sSub>
                      </m:e>
                    </m:d>
                  </m:oMath>
                </a14:m>
                <a:r>
                  <a:rPr lang="en-US" dirty="0">
                    <a:latin typeface="Helvetica" pitchFamily="2" charset="0"/>
                  </a:rPr>
                  <a:t> = 10.57 micrograms / 100 grams</a:t>
                </a:r>
              </a:p>
              <a:p>
                <a:pPr marL="0" indent="0">
                  <a:spcAft>
                    <a:spcPts val="2000"/>
                  </a:spcAft>
                  <a:buFont typeface="Arial" panose="020B0604020202020204" pitchFamily="34" charset="0"/>
                  <a:buNone/>
                </a:pPr>
                <a:r>
                  <a:rPr lang="en-US" dirty="0">
                    <a:latin typeface="Helvetica" pitchFamily="2" charset="0"/>
                  </a:rPr>
                  <a:t>Slope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i="1" smtClean="0">
                                <a:latin typeface="Cambria Math" panose="02040503050406030204" pitchFamily="18" charset="0"/>
                              </a:rPr>
                              <m:t>1</m:t>
                            </m:r>
                          </m:sub>
                        </m:sSub>
                      </m:e>
                    </m:d>
                  </m:oMath>
                </a14:m>
                <a:r>
                  <a:rPr lang="en-US" dirty="0">
                    <a:latin typeface="Helvetica" pitchFamily="2" charset="0"/>
                  </a:rPr>
                  <a:t> = 6.73 micrograms per 100 grams /  cm per week</a:t>
                </a:r>
              </a:p>
            </p:txBody>
          </p:sp>
        </mc:Choice>
        <mc:Fallback xmlns="">
          <p:sp>
            <p:nvSpPr>
              <p:cNvPr id="6" name="Content Placeholder 1">
                <a:extLst>
                  <a:ext uri="{FF2B5EF4-FFF2-40B4-BE49-F238E27FC236}">
                    <a16:creationId xmlns:a16="http://schemas.microsoft.com/office/drawing/2014/main" id="{30E6C510-A452-4F5A-99D2-90C3F41E7EBF}"/>
                  </a:ext>
                </a:extLst>
              </p:cNvPr>
              <p:cNvSpPr txBox="1">
                <a:spLocks noRot="1" noChangeAspect="1" noMove="1" noResize="1" noEditPoints="1" noAdjustHandles="1" noChangeArrowheads="1" noChangeShapeType="1" noTextEdit="1"/>
              </p:cNvSpPr>
              <p:nvPr/>
            </p:nvSpPr>
            <p:spPr>
              <a:xfrm>
                <a:off x="6134100" y="523875"/>
                <a:ext cx="4038600" cy="2921924"/>
              </a:xfrm>
              <a:prstGeom prst="rect">
                <a:avLst/>
              </a:prstGeom>
              <a:blipFill>
                <a:blip r:embed="rId2"/>
                <a:stretch>
                  <a:fillRect l="-3017" t="-2923" r="-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2A2ADF-BFA3-4668-AE0D-D52C158EA66F}"/>
                  </a:ext>
                </a:extLst>
              </p:cNvPr>
              <p:cNvSpPr txBox="1"/>
              <p:nvPr/>
            </p:nvSpPr>
            <p:spPr>
              <a:xfrm>
                <a:off x="2219325" y="3867150"/>
                <a:ext cx="8115300" cy="2000250"/>
              </a:xfrm>
              <a:prstGeom prst="rect">
                <a:avLst/>
              </a:prstGeom>
              <a:noFill/>
              <a:ln>
                <a:solidFill>
                  <a:schemeClr val="tx1"/>
                </a:solidFill>
              </a:ln>
            </p:spPr>
            <p:txBody>
              <a:bodyPr wrap="square" rtlCol="0">
                <a:spAutoFit/>
              </a:bodyPr>
              <a:lstStyle/>
              <a:p>
                <a:r>
                  <a:rPr lang="en-US" sz="4000" dirty="0"/>
                  <a:t>Regression Model:</a:t>
                </a:r>
              </a:p>
              <a:p>
                <a:endParaRPr lang="en-US" sz="4000" dirty="0"/>
              </a:p>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10.57+6.73∗</m:t>
                      </m:r>
                      <m:r>
                        <a:rPr lang="en-US" sz="4000" b="0" i="1" smtClean="0">
                          <a:latin typeface="Cambria Math" panose="02040503050406030204" pitchFamily="18" charset="0"/>
                        </a:rPr>
                        <m:t>𝑟𝑎𝑖𝑛𝑓𝑎𝑙𝑙</m:t>
                      </m:r>
                    </m:oMath>
                  </m:oMathPara>
                </a14:m>
                <a:endParaRPr lang="en-US" sz="4000" dirty="0"/>
              </a:p>
            </p:txBody>
          </p:sp>
        </mc:Choice>
        <mc:Fallback xmlns="">
          <p:sp>
            <p:nvSpPr>
              <p:cNvPr id="8" name="TextBox 7">
                <a:extLst>
                  <a:ext uri="{FF2B5EF4-FFF2-40B4-BE49-F238E27FC236}">
                    <a16:creationId xmlns:a16="http://schemas.microsoft.com/office/drawing/2014/main" id="{BA2A2ADF-BFA3-4668-AE0D-D52C158EA66F}"/>
                  </a:ext>
                </a:extLst>
              </p:cNvPr>
              <p:cNvSpPr txBox="1">
                <a:spLocks noRot="1" noChangeAspect="1" noMove="1" noResize="1" noEditPoints="1" noAdjustHandles="1" noChangeArrowheads="1" noChangeShapeType="1" noTextEdit="1"/>
              </p:cNvSpPr>
              <p:nvPr/>
            </p:nvSpPr>
            <p:spPr>
              <a:xfrm>
                <a:off x="2219325" y="3867150"/>
                <a:ext cx="8115300" cy="2000250"/>
              </a:xfrm>
              <a:prstGeom prst="rect">
                <a:avLst/>
              </a:prstGeom>
              <a:blipFill>
                <a:blip r:embed="rId3"/>
                <a:stretch>
                  <a:fillRect l="-2551" t="-5136"/>
                </a:stretch>
              </a:blipFill>
              <a:ln>
                <a:solidFill>
                  <a:schemeClr val="tx1"/>
                </a:solid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86CCF8BA-DC97-4BFE-904D-24E1F4E0B7B9}"/>
              </a:ext>
            </a:extLst>
          </p:cNvPr>
          <p:cNvPicPr>
            <a:picLocks noChangeAspect="1"/>
          </p:cNvPicPr>
          <p:nvPr/>
        </p:nvPicPr>
        <p:blipFill>
          <a:blip r:embed="rId4"/>
          <a:stretch>
            <a:fillRect/>
          </a:stretch>
        </p:blipFill>
        <p:spPr>
          <a:xfrm>
            <a:off x="624155" y="371474"/>
            <a:ext cx="5159876" cy="2828926"/>
          </a:xfrm>
          <a:prstGeom prst="rect">
            <a:avLst/>
          </a:prstGeom>
        </p:spPr>
      </p:pic>
    </p:spTree>
    <p:extLst>
      <p:ext uri="{BB962C8B-B14F-4D97-AF65-F5344CB8AC3E}">
        <p14:creationId xmlns:p14="http://schemas.microsoft.com/office/powerpoint/2010/main" val="3611497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6735-18A7-4BA2-92CF-EC06973F6411}"/>
              </a:ext>
            </a:extLst>
          </p:cNvPr>
          <p:cNvSpPr>
            <a:spLocks noGrp="1"/>
          </p:cNvSpPr>
          <p:nvPr>
            <p:ph type="title"/>
          </p:nvPr>
        </p:nvSpPr>
        <p:spPr/>
        <p:txBody>
          <a:bodyPr/>
          <a:lstStyle/>
          <a:p>
            <a:r>
              <a:rPr lang="en-US" dirty="0"/>
              <a:t>Results from example </a:t>
            </a:r>
          </a:p>
        </p:txBody>
      </p:sp>
      <p:sp>
        <p:nvSpPr>
          <p:cNvPr id="3" name="Content Placeholder 2">
            <a:extLst>
              <a:ext uri="{FF2B5EF4-FFF2-40B4-BE49-F238E27FC236}">
                <a16:creationId xmlns:a16="http://schemas.microsoft.com/office/drawing/2014/main" id="{331CCFEA-2D6A-4DCD-91A2-655B3DAD397B}"/>
              </a:ext>
            </a:extLst>
          </p:cNvPr>
          <p:cNvSpPr>
            <a:spLocks noGrp="1"/>
          </p:cNvSpPr>
          <p:nvPr>
            <p:ph idx="1"/>
          </p:nvPr>
        </p:nvSpPr>
        <p:spPr>
          <a:xfrm>
            <a:off x="1752600" y="1825625"/>
            <a:ext cx="8953500" cy="4351338"/>
          </a:xfrm>
        </p:spPr>
        <p:txBody>
          <a:bodyPr/>
          <a:lstStyle/>
          <a:p>
            <a:pPr marL="0" indent="0">
              <a:buNone/>
            </a:pPr>
            <a:r>
              <a:rPr lang="en-US" altLang="en-US" dirty="0">
                <a:solidFill>
                  <a:srgbClr val="000000"/>
                </a:solidFill>
                <a:ea typeface="ＭＳ Ｐゴシック" panose="020B0600070205080204" pitchFamily="34" charset="-128"/>
              </a:rPr>
              <a:t>An increase in rainfall is significantly associated with an increase in nut toxin concentration (slope = 6.73, standard error = 1.36, p-value = 0.0011). The full regression model is toxin concentration = 10.57 + 6.73 * rainfall.</a:t>
            </a:r>
          </a:p>
          <a:p>
            <a:pPr marL="0" indent="0">
              <a:buNone/>
            </a:pPr>
            <a:endParaRPr lang="en-US" dirty="0"/>
          </a:p>
        </p:txBody>
      </p:sp>
    </p:spTree>
    <p:extLst>
      <p:ext uri="{BB962C8B-B14F-4D97-AF65-F5344CB8AC3E}">
        <p14:creationId xmlns:p14="http://schemas.microsoft.com/office/powerpoint/2010/main" val="1420005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5653-52F4-42F8-9A1A-5717DF4B22C9}"/>
              </a:ext>
            </a:extLst>
          </p:cNvPr>
          <p:cNvSpPr>
            <a:spLocks noGrp="1"/>
          </p:cNvSpPr>
          <p:nvPr>
            <p:ph type="title"/>
          </p:nvPr>
        </p:nvSpPr>
        <p:spPr/>
        <p:txBody>
          <a:bodyPr/>
          <a:lstStyle/>
          <a:p>
            <a:r>
              <a:rPr lang="en-US" altLang="en-US" dirty="0">
                <a:ea typeface="ＭＳ Ｐゴシック" panose="020B0600070205080204" pitchFamily="34" charset="-128"/>
              </a:rPr>
              <a:t>Making predictions using the regression equation</a:t>
            </a:r>
            <a:endParaRPr lang="en-US" dirty="0"/>
          </a:p>
        </p:txBody>
      </p:sp>
      <p:sp>
        <p:nvSpPr>
          <p:cNvPr id="3" name="Content Placeholder 2">
            <a:extLst>
              <a:ext uri="{FF2B5EF4-FFF2-40B4-BE49-F238E27FC236}">
                <a16:creationId xmlns:a16="http://schemas.microsoft.com/office/drawing/2014/main" id="{F7EE5745-360F-4BC0-9117-EE8966274B8C}"/>
              </a:ext>
            </a:extLst>
          </p:cNvPr>
          <p:cNvSpPr>
            <a:spLocks noGrp="1"/>
          </p:cNvSpPr>
          <p:nvPr>
            <p:ph idx="1"/>
          </p:nvPr>
        </p:nvSpPr>
        <p:spPr/>
        <p:txBody>
          <a:bodyPr>
            <a:normAutofit lnSpcReduction="10000"/>
          </a:bodyPr>
          <a:lstStyle/>
          <a:p>
            <a:pPr marL="0" indent="0">
              <a:buFontTx/>
              <a:buNone/>
            </a:pPr>
            <a:r>
              <a:rPr lang="en-US" altLang="en-US" dirty="0">
                <a:solidFill>
                  <a:srgbClr val="000000"/>
                </a:solidFill>
                <a:ea typeface="ＭＳ Ｐゴシック" panose="020B0600070205080204" pitchFamily="34" charset="-128"/>
              </a:rPr>
              <a:t>Having obtained the regression equation, we might now have the chance to rent two agricultural locations where we could grow a crop of nuts.  We show that the weekly rainfall at Sites A and B during the fruiting season are 2.05 and 1.25 cm/week respectively. Therefore, we can predict the level of toxin in nuts grown at these two sites.</a:t>
            </a:r>
          </a:p>
          <a:p>
            <a:pPr marL="0" indent="0">
              <a:buFontTx/>
              <a:buNone/>
            </a:pPr>
            <a:endParaRPr lang="en-US" altLang="en-US" dirty="0">
              <a:ea typeface="ＭＳ Ｐゴシック" panose="020B0600070205080204" pitchFamily="34" charset="-128"/>
            </a:endParaRPr>
          </a:p>
          <a:p>
            <a:pPr marL="0" indent="0">
              <a:buFontTx/>
              <a:buNone/>
            </a:pPr>
            <a:r>
              <a:rPr lang="en-US" altLang="en-US" dirty="0">
                <a:ea typeface="ＭＳ Ｐゴシック" panose="020B0600070205080204" pitchFamily="34" charset="-128"/>
              </a:rPr>
              <a:t>Site A:</a:t>
            </a:r>
          </a:p>
          <a:p>
            <a:pPr marL="0" indent="0">
              <a:buFontTx/>
              <a:buNone/>
            </a:pPr>
            <a:endParaRPr lang="en-US" altLang="en-US" dirty="0">
              <a:ea typeface="ＭＳ Ｐゴシック" panose="020B0600070205080204" pitchFamily="34" charset="-128"/>
            </a:endParaRPr>
          </a:p>
          <a:p>
            <a:pPr marL="0" indent="0">
              <a:buFontTx/>
              <a:buNone/>
            </a:pPr>
            <a:endParaRPr lang="en-US" altLang="en-US" dirty="0">
              <a:ea typeface="ＭＳ Ｐゴシック" panose="020B0600070205080204" pitchFamily="34" charset="-128"/>
            </a:endParaRPr>
          </a:p>
          <a:p>
            <a:pPr marL="0" indent="0">
              <a:buFontTx/>
              <a:buNone/>
            </a:pPr>
            <a:r>
              <a:rPr lang="en-US" altLang="en-US" dirty="0">
                <a:ea typeface="ＭＳ Ｐゴシック" panose="020B0600070205080204" pitchFamily="34" charset="-128"/>
              </a:rPr>
              <a:t>Site B:</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472DA5-3829-4562-8E4B-BF9081B93FF5}"/>
                  </a:ext>
                </a:extLst>
              </p:cNvPr>
              <p:cNvSpPr txBox="1"/>
              <p:nvPr/>
            </p:nvSpPr>
            <p:spPr>
              <a:xfrm>
                <a:off x="2219325" y="3800475"/>
                <a:ext cx="4304896" cy="14131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𝑇𝑜𝑥𝑖𝑛</m:t>
                      </m:r>
                      <m:r>
                        <a:rPr lang="en-US" b="0" i="1" smtClean="0">
                          <a:latin typeface="Cambria Math" panose="02040503050406030204" pitchFamily="18" charset="0"/>
                        </a:rPr>
                        <m:t>=10.6+6.73 ∗</m:t>
                      </m:r>
                      <m:r>
                        <a:rPr lang="en-US" b="0" i="1" smtClean="0">
                          <a:latin typeface="Cambria Math" panose="02040503050406030204" pitchFamily="18" charset="0"/>
                        </a:rPr>
                        <m:t>𝑅𝑎𝑖𝑛𝑓𝑎𝑙𝑙</m:t>
                      </m:r>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𝑐𝑚</m:t>
                              </m:r>
                            </m:num>
                            <m:den>
                              <m:r>
                                <a:rPr lang="en-US" b="0" i="1" smtClean="0">
                                  <a:latin typeface="Cambria Math" panose="02040503050406030204" pitchFamily="18" charset="0"/>
                                </a:rPr>
                                <m:t>𝑤𝑒𝑒𝑘</m:t>
                              </m:r>
                            </m:den>
                          </m:f>
                        </m:e>
                      </m:d>
                    </m:oMath>
                  </m:oMathPara>
                </a14:m>
                <a:endParaRPr lang="en-US" b="0" i="1" dirty="0">
                  <a:latin typeface="Cambria Math" panose="02040503050406030204" pitchFamily="18" charset="0"/>
                </a:endParaRPr>
              </a:p>
              <a:p>
                <a:r>
                  <a:rPr lang="en-US" i="1" dirty="0">
                    <a:latin typeface="Cambria Math" panose="02040503050406030204" pitchFamily="18" charset="0"/>
                  </a:rPr>
                  <a:t>              </a:t>
                </a:r>
                <a:r>
                  <a:rPr lang="en-US" dirty="0">
                    <a:latin typeface="Cambria Math" panose="02040503050406030204" pitchFamily="18" charset="0"/>
                  </a:rPr>
                  <a:t>= 10.6 + 6.73*2.05 </a:t>
                </a:r>
              </a:p>
              <a:p>
                <a:r>
                  <a:rPr lang="en-US" dirty="0">
                    <a:latin typeface="Cambria Math" panose="02040503050406030204" pitchFamily="18" charset="0"/>
                  </a:rPr>
                  <a:t>              = 10.6 + 13.8 </a:t>
                </a:r>
              </a:p>
              <a:p>
                <a:r>
                  <a:rPr lang="en-US" dirty="0">
                    <a:latin typeface="Cambria Math" panose="02040503050406030204" pitchFamily="18" charset="0"/>
                  </a:rPr>
                  <a:t>              = 24.4	</a:t>
                </a:r>
                <a14:m>
                  <m:oMath xmlns:m="http://schemas.openxmlformats.org/officeDocument/2006/math">
                    <m:r>
                      <a:rPr lang="en-US" b="0" i="1" smtClean="0">
                        <a:latin typeface="Cambria Math" panose="02040503050406030204" pitchFamily="18" charset="0"/>
                      </a:rPr>
                      <m:t> </m:t>
                    </m:r>
                  </m:oMath>
                </a14:m>
                <a:r>
                  <a:rPr lang="en-US" b="0" dirty="0"/>
                  <a:t> </a:t>
                </a:r>
              </a:p>
            </p:txBody>
          </p:sp>
        </mc:Choice>
        <mc:Fallback xmlns="">
          <p:sp>
            <p:nvSpPr>
              <p:cNvPr id="5" name="TextBox 4">
                <a:extLst>
                  <a:ext uri="{FF2B5EF4-FFF2-40B4-BE49-F238E27FC236}">
                    <a16:creationId xmlns:a16="http://schemas.microsoft.com/office/drawing/2014/main" id="{2A472DA5-3829-4562-8E4B-BF9081B93FF5}"/>
                  </a:ext>
                </a:extLst>
              </p:cNvPr>
              <p:cNvSpPr txBox="1">
                <a:spLocks noRot="1" noChangeAspect="1" noMove="1" noResize="1" noEditPoints="1" noAdjustHandles="1" noChangeArrowheads="1" noChangeShapeType="1" noTextEdit="1"/>
              </p:cNvSpPr>
              <p:nvPr/>
            </p:nvSpPr>
            <p:spPr>
              <a:xfrm>
                <a:off x="2219325" y="3800475"/>
                <a:ext cx="4304896" cy="1413144"/>
              </a:xfrm>
              <a:prstGeom prst="rect">
                <a:avLst/>
              </a:prstGeom>
              <a:blipFill>
                <a:blip r:embed="rId2"/>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3BD82B-15CD-4D34-836D-9C6B0ADFF47A}"/>
                  </a:ext>
                </a:extLst>
              </p:cNvPr>
              <p:cNvSpPr txBox="1"/>
              <p:nvPr/>
            </p:nvSpPr>
            <p:spPr>
              <a:xfrm>
                <a:off x="2133600" y="5295900"/>
                <a:ext cx="4304896" cy="14131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𝑇𝑜𝑥𝑖𝑛</m:t>
                      </m:r>
                      <m:r>
                        <a:rPr lang="en-US" b="0" i="1" smtClean="0">
                          <a:latin typeface="Cambria Math" panose="02040503050406030204" pitchFamily="18" charset="0"/>
                        </a:rPr>
                        <m:t>=10.6+6.73 ∗</m:t>
                      </m:r>
                      <m:r>
                        <a:rPr lang="en-US" b="0" i="1" smtClean="0">
                          <a:latin typeface="Cambria Math" panose="02040503050406030204" pitchFamily="18" charset="0"/>
                        </a:rPr>
                        <m:t>𝑅𝑎𝑖𝑛𝑓𝑎𝑙𝑙</m:t>
                      </m:r>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𝑐𝑚</m:t>
                              </m:r>
                            </m:num>
                            <m:den>
                              <m:r>
                                <a:rPr lang="en-US" b="0" i="1" smtClean="0">
                                  <a:latin typeface="Cambria Math" panose="02040503050406030204" pitchFamily="18" charset="0"/>
                                </a:rPr>
                                <m:t>𝑤𝑒𝑒𝑘</m:t>
                              </m:r>
                            </m:den>
                          </m:f>
                        </m:e>
                      </m:d>
                    </m:oMath>
                  </m:oMathPara>
                </a14:m>
                <a:endParaRPr lang="en-US" b="0" i="1" dirty="0">
                  <a:latin typeface="Cambria Math" panose="02040503050406030204" pitchFamily="18" charset="0"/>
                </a:endParaRPr>
              </a:p>
              <a:p>
                <a:r>
                  <a:rPr lang="en-US" i="1" dirty="0">
                    <a:latin typeface="Cambria Math" panose="02040503050406030204" pitchFamily="18" charset="0"/>
                  </a:rPr>
                  <a:t>              </a:t>
                </a:r>
                <a:r>
                  <a:rPr lang="en-US" dirty="0">
                    <a:latin typeface="Cambria Math" panose="02040503050406030204" pitchFamily="18" charset="0"/>
                  </a:rPr>
                  <a:t>= 10.6 + 6.73*1.25 </a:t>
                </a:r>
              </a:p>
              <a:p>
                <a:r>
                  <a:rPr lang="en-US" dirty="0">
                    <a:latin typeface="Cambria Math" panose="02040503050406030204" pitchFamily="18" charset="0"/>
                  </a:rPr>
                  <a:t>              = 10.6 + 8.4</a:t>
                </a:r>
              </a:p>
              <a:p>
                <a:r>
                  <a:rPr lang="en-US" dirty="0">
                    <a:latin typeface="Cambria Math" panose="02040503050406030204" pitchFamily="18" charset="0"/>
                  </a:rPr>
                  <a:t>              = 19.0	</a:t>
                </a:r>
                <a14:m>
                  <m:oMath xmlns:m="http://schemas.openxmlformats.org/officeDocument/2006/math">
                    <m:r>
                      <a:rPr lang="en-US" b="0" i="1" smtClean="0">
                        <a:latin typeface="Cambria Math" panose="02040503050406030204" pitchFamily="18" charset="0"/>
                      </a:rPr>
                      <m:t> </m:t>
                    </m:r>
                  </m:oMath>
                </a14:m>
                <a:r>
                  <a:rPr lang="en-US" b="0" dirty="0"/>
                  <a:t> </a:t>
                </a:r>
              </a:p>
            </p:txBody>
          </p:sp>
        </mc:Choice>
        <mc:Fallback xmlns="">
          <p:sp>
            <p:nvSpPr>
              <p:cNvPr id="6" name="TextBox 5">
                <a:extLst>
                  <a:ext uri="{FF2B5EF4-FFF2-40B4-BE49-F238E27FC236}">
                    <a16:creationId xmlns:a16="http://schemas.microsoft.com/office/drawing/2014/main" id="{663BD82B-15CD-4D34-836D-9C6B0ADFF47A}"/>
                  </a:ext>
                </a:extLst>
              </p:cNvPr>
              <p:cNvSpPr txBox="1">
                <a:spLocks noRot="1" noChangeAspect="1" noMove="1" noResize="1" noEditPoints="1" noAdjustHandles="1" noChangeArrowheads="1" noChangeShapeType="1" noTextEdit="1"/>
              </p:cNvSpPr>
              <p:nvPr/>
            </p:nvSpPr>
            <p:spPr>
              <a:xfrm>
                <a:off x="2133600" y="5295900"/>
                <a:ext cx="4304896" cy="1413144"/>
              </a:xfrm>
              <a:prstGeom prst="rect">
                <a:avLst/>
              </a:prstGeom>
              <a:blipFill>
                <a:blip r:embed="rId3"/>
                <a:stretch>
                  <a:fillRect b="-5172"/>
                </a:stretch>
              </a:blipFill>
            </p:spPr>
            <p:txBody>
              <a:bodyPr/>
              <a:lstStyle/>
              <a:p>
                <a:r>
                  <a:rPr lang="en-US">
                    <a:noFill/>
                  </a:rPr>
                  <a:t> </a:t>
                </a:r>
              </a:p>
            </p:txBody>
          </p:sp>
        </mc:Fallback>
      </mc:AlternateContent>
    </p:spTree>
    <p:extLst>
      <p:ext uri="{BB962C8B-B14F-4D97-AF65-F5344CB8AC3E}">
        <p14:creationId xmlns:p14="http://schemas.microsoft.com/office/powerpoint/2010/main" val="63215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EB84-F224-4DEE-A8B2-9C57CF27BD0E}"/>
              </a:ext>
            </a:extLst>
          </p:cNvPr>
          <p:cNvSpPr>
            <a:spLocks noGrp="1"/>
          </p:cNvSpPr>
          <p:nvPr>
            <p:ph type="title"/>
          </p:nvPr>
        </p:nvSpPr>
        <p:spPr/>
        <p:txBody>
          <a:bodyPr/>
          <a:lstStyle/>
          <a:p>
            <a:r>
              <a:rPr lang="en-US" altLang="en-US" dirty="0">
                <a:ea typeface="ＭＳ Ｐゴシック" panose="020B0600070205080204" pitchFamily="34" charset="-128"/>
              </a:rPr>
              <a:t>Interpolation and Extrapolation</a:t>
            </a:r>
            <a:endParaRPr lang="en-US" dirty="0"/>
          </a:p>
        </p:txBody>
      </p:sp>
      <p:sp>
        <p:nvSpPr>
          <p:cNvPr id="3" name="Content Placeholder 2">
            <a:extLst>
              <a:ext uri="{FF2B5EF4-FFF2-40B4-BE49-F238E27FC236}">
                <a16:creationId xmlns:a16="http://schemas.microsoft.com/office/drawing/2014/main" id="{2E9A2635-5DA0-476F-8B1F-DB9027016F84}"/>
              </a:ext>
            </a:extLst>
          </p:cNvPr>
          <p:cNvSpPr>
            <a:spLocks noGrp="1"/>
          </p:cNvSpPr>
          <p:nvPr>
            <p:ph idx="1"/>
          </p:nvPr>
        </p:nvSpPr>
        <p:spPr/>
        <p:txBody>
          <a:bodyPr/>
          <a:lstStyle/>
          <a:p>
            <a:pPr>
              <a:spcAft>
                <a:spcPts val="2000"/>
              </a:spcAft>
            </a:pPr>
            <a:r>
              <a:rPr lang="en-US" altLang="en-US" b="1" dirty="0">
                <a:solidFill>
                  <a:srgbClr val="000000"/>
                </a:solidFill>
                <a:ea typeface="ＭＳ Ｐゴシック" panose="020B0600070205080204" pitchFamily="34" charset="-128"/>
              </a:rPr>
              <a:t>Interpolation</a:t>
            </a:r>
            <a:r>
              <a:rPr lang="en-US" altLang="en-US" dirty="0">
                <a:solidFill>
                  <a:srgbClr val="000000"/>
                </a:solidFill>
                <a:ea typeface="ＭＳ Ｐゴシック" panose="020B0600070205080204" pitchFamily="34" charset="-128"/>
              </a:rPr>
              <a:t>: A prediction using a value of the independent variable that is within the observed range - uncontroversial.</a:t>
            </a:r>
          </a:p>
          <a:p>
            <a:r>
              <a:rPr lang="en-US" altLang="en-US" b="1" dirty="0">
                <a:solidFill>
                  <a:srgbClr val="000000"/>
                </a:solidFill>
                <a:ea typeface="ＭＳ Ｐゴシック" panose="020B0600070205080204" pitchFamily="34" charset="-128"/>
              </a:rPr>
              <a:t>Extrapolation</a:t>
            </a:r>
            <a:r>
              <a:rPr lang="en-US" altLang="en-US" dirty="0">
                <a:solidFill>
                  <a:srgbClr val="000000"/>
                </a:solidFill>
                <a:ea typeface="ＭＳ Ｐゴシック" panose="020B0600070205080204" pitchFamily="34" charset="-128"/>
              </a:rPr>
              <a:t>: A prediction using a value of the independent variable that lies outside the observed range.  Extrapolation should be avoided unless there is sound reason to believe that the linear relationship extends beyond the observed range.</a:t>
            </a:r>
          </a:p>
        </p:txBody>
      </p:sp>
    </p:spTree>
    <p:extLst>
      <p:ext uri="{BB962C8B-B14F-4D97-AF65-F5344CB8AC3E}">
        <p14:creationId xmlns:p14="http://schemas.microsoft.com/office/powerpoint/2010/main" val="3622659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8E85288E-9ABE-45D8-B6D5-B0673A2BD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38" y="453052"/>
            <a:ext cx="9694862" cy="588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092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1DD3-E7E2-40AE-AE23-B8136B5752E2}"/>
              </a:ext>
            </a:extLst>
          </p:cNvPr>
          <p:cNvSpPr>
            <a:spLocks noGrp="1"/>
          </p:cNvSpPr>
          <p:nvPr>
            <p:ph type="title"/>
          </p:nvPr>
        </p:nvSpPr>
        <p:spPr/>
        <p:txBody>
          <a:bodyPr/>
          <a:lstStyle/>
          <a:p>
            <a:r>
              <a:rPr lang="en-US" dirty="0"/>
              <a:t>Summary of simple linear regression</a:t>
            </a:r>
          </a:p>
        </p:txBody>
      </p:sp>
      <p:sp>
        <p:nvSpPr>
          <p:cNvPr id="3" name="Content Placeholder 2">
            <a:extLst>
              <a:ext uri="{FF2B5EF4-FFF2-40B4-BE49-F238E27FC236}">
                <a16:creationId xmlns:a16="http://schemas.microsoft.com/office/drawing/2014/main" id="{DBD92F37-CE6E-4808-A557-10E3DD63BACA}"/>
              </a:ext>
            </a:extLst>
          </p:cNvPr>
          <p:cNvSpPr>
            <a:spLocks noGrp="1"/>
          </p:cNvSpPr>
          <p:nvPr>
            <p:ph idx="1"/>
          </p:nvPr>
        </p:nvSpPr>
        <p:spPr/>
        <p:txBody>
          <a:bodyPr/>
          <a:lstStyle/>
          <a:p>
            <a:pPr>
              <a:spcAft>
                <a:spcPts val="2400"/>
              </a:spcAft>
            </a:pPr>
            <a:r>
              <a:rPr lang="en-US" altLang="en-US" dirty="0">
                <a:solidFill>
                  <a:srgbClr val="000000"/>
                </a:solidFill>
                <a:ea typeface="ＭＳ Ｐゴシック" panose="020B0600070205080204" pitchFamily="34" charset="-128"/>
              </a:rPr>
              <a:t>A simple statistical model indicates that the response (dependent variable) equals the statistical model plus a sample-specific error.</a:t>
            </a:r>
          </a:p>
          <a:p>
            <a:pPr>
              <a:spcAft>
                <a:spcPts val="2400"/>
              </a:spcAft>
            </a:pPr>
            <a:r>
              <a:rPr lang="en-US" altLang="en-US" dirty="0">
                <a:solidFill>
                  <a:srgbClr val="000000"/>
                </a:solidFill>
                <a:ea typeface="ＭＳ Ｐゴシック" panose="020B0600070205080204" pitchFamily="34" charset="-128"/>
              </a:rPr>
              <a:t>Simple linear regression includes only one predictor variable.</a:t>
            </a:r>
          </a:p>
          <a:p>
            <a:pPr>
              <a:spcAft>
                <a:spcPts val="2400"/>
              </a:spcAft>
            </a:pPr>
            <a:r>
              <a:rPr lang="en-US" altLang="en-US" dirty="0">
                <a:solidFill>
                  <a:srgbClr val="000000"/>
                </a:solidFill>
                <a:ea typeface="ＭＳ Ｐゴシック" panose="020B0600070205080204" pitchFamily="34" charset="-128"/>
              </a:rPr>
              <a:t>The ‘intercept’ from a linear regression model is the average </a:t>
            </a:r>
            <a:r>
              <a:rPr lang="en-US" altLang="en-US" i="1" dirty="0">
                <a:solidFill>
                  <a:srgbClr val="000000"/>
                </a:solidFill>
                <a:ea typeface="ＭＳ Ｐゴシック" panose="020B0600070205080204" pitchFamily="34" charset="-128"/>
              </a:rPr>
              <a:t>y</a:t>
            </a:r>
            <a:r>
              <a:rPr lang="en-US" altLang="en-US" dirty="0">
                <a:solidFill>
                  <a:srgbClr val="000000"/>
                </a:solidFill>
                <a:ea typeface="ＭＳ Ｐゴシック" panose="020B0600070205080204" pitchFamily="34" charset="-128"/>
              </a:rPr>
              <a:t> value when </a:t>
            </a:r>
            <a:r>
              <a:rPr lang="en-US" altLang="en-US" i="1" dirty="0">
                <a:solidFill>
                  <a:srgbClr val="000000"/>
                </a:solidFill>
                <a:ea typeface="ＭＳ Ｐゴシック" panose="020B0600070205080204" pitchFamily="34" charset="-128"/>
              </a:rPr>
              <a:t>x</a:t>
            </a:r>
            <a:r>
              <a:rPr lang="en-US" altLang="en-US" dirty="0">
                <a:solidFill>
                  <a:srgbClr val="000000"/>
                </a:solidFill>
                <a:ea typeface="ＭＳ Ｐゴシック" panose="020B0600070205080204" pitchFamily="34" charset="-128"/>
              </a:rPr>
              <a:t> is zero. The ‘slope’ from a linear regression model is the average change in </a:t>
            </a:r>
            <a:r>
              <a:rPr lang="en-US" altLang="en-US" i="1" dirty="0">
                <a:solidFill>
                  <a:srgbClr val="000000"/>
                </a:solidFill>
                <a:ea typeface="ＭＳ Ｐゴシック" panose="020B0600070205080204" pitchFamily="34" charset="-128"/>
              </a:rPr>
              <a:t>y</a:t>
            </a:r>
            <a:r>
              <a:rPr lang="en-US" altLang="en-US" dirty="0">
                <a:solidFill>
                  <a:srgbClr val="000000"/>
                </a:solidFill>
                <a:ea typeface="ＭＳ Ｐゴシック" panose="020B0600070205080204" pitchFamily="34" charset="-128"/>
              </a:rPr>
              <a:t> when </a:t>
            </a:r>
            <a:r>
              <a:rPr lang="en-US" altLang="en-US" i="1" dirty="0">
                <a:solidFill>
                  <a:srgbClr val="000000"/>
                </a:solidFill>
                <a:ea typeface="ＭＳ Ｐゴシック" panose="020B0600070205080204" pitchFamily="34" charset="-128"/>
              </a:rPr>
              <a:t>x</a:t>
            </a:r>
            <a:r>
              <a:rPr lang="en-US" altLang="en-US" dirty="0">
                <a:solidFill>
                  <a:srgbClr val="000000"/>
                </a:solidFill>
                <a:ea typeface="ＭＳ Ｐゴシック" panose="020B0600070205080204" pitchFamily="34" charset="-128"/>
              </a:rPr>
              <a:t> is increased by one unit.</a:t>
            </a:r>
          </a:p>
          <a:p>
            <a:endParaRPr lang="en-US" dirty="0"/>
          </a:p>
        </p:txBody>
      </p:sp>
    </p:spTree>
    <p:extLst>
      <p:ext uri="{BB962C8B-B14F-4D97-AF65-F5344CB8AC3E}">
        <p14:creationId xmlns:p14="http://schemas.microsoft.com/office/powerpoint/2010/main" val="101683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05D9A5-8908-4FAD-A433-ABC73DB17B91}"/>
              </a:ext>
            </a:extLst>
          </p:cNvPr>
          <p:cNvSpPr>
            <a:spLocks noGrp="1"/>
          </p:cNvSpPr>
          <p:nvPr>
            <p:ph type="title"/>
          </p:nvPr>
        </p:nvSpPr>
        <p:spPr/>
        <p:txBody>
          <a:bodyPr/>
          <a:lstStyle/>
          <a:p>
            <a:r>
              <a:rPr lang="en-US" dirty="0"/>
              <a:t>Why Would We Use Analyses?  </a:t>
            </a:r>
          </a:p>
        </p:txBody>
      </p:sp>
      <p:sp>
        <p:nvSpPr>
          <p:cNvPr id="5" name="Text Placeholder 4">
            <a:extLst>
              <a:ext uri="{FF2B5EF4-FFF2-40B4-BE49-F238E27FC236}">
                <a16:creationId xmlns:a16="http://schemas.microsoft.com/office/drawing/2014/main" id="{6EB5888F-7378-46ED-886E-DF3E3494E4C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4638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10FF11-67C2-40D9-A358-B35A8034F081}"/>
              </a:ext>
            </a:extLst>
          </p:cNvPr>
          <p:cNvSpPr>
            <a:spLocks noGrp="1"/>
          </p:cNvSpPr>
          <p:nvPr>
            <p:ph type="title"/>
          </p:nvPr>
        </p:nvSpPr>
        <p:spPr/>
        <p:txBody>
          <a:bodyPr/>
          <a:lstStyle/>
          <a:p>
            <a:r>
              <a:rPr lang="en-US" dirty="0"/>
              <a:t>Multiple Linear Regression</a:t>
            </a:r>
          </a:p>
        </p:txBody>
      </p:sp>
      <p:sp>
        <p:nvSpPr>
          <p:cNvPr id="5" name="Text Placeholder 4">
            <a:extLst>
              <a:ext uri="{FF2B5EF4-FFF2-40B4-BE49-F238E27FC236}">
                <a16:creationId xmlns:a16="http://schemas.microsoft.com/office/drawing/2014/main" id="{A5D3F8CF-C0A7-47C2-9F77-583F3C3674A1}"/>
              </a:ext>
            </a:extLst>
          </p:cNvPr>
          <p:cNvSpPr>
            <a:spLocks noGrp="1"/>
          </p:cNvSpPr>
          <p:nvPr>
            <p:ph type="body" idx="1"/>
          </p:nvPr>
        </p:nvSpPr>
        <p:spPr/>
        <p:txBody>
          <a:bodyPr/>
          <a:lstStyle/>
          <a:p>
            <a:r>
              <a:rPr lang="en-US" dirty="0"/>
              <a:t>Regression Analyses</a:t>
            </a:r>
          </a:p>
        </p:txBody>
      </p:sp>
    </p:spTree>
    <p:extLst>
      <p:ext uri="{BB962C8B-B14F-4D97-AF65-F5344CB8AC3E}">
        <p14:creationId xmlns:p14="http://schemas.microsoft.com/office/powerpoint/2010/main" val="3807687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9C2DEA-1CF0-40A8-80EC-231406C9F7CE}"/>
              </a:ext>
            </a:extLst>
          </p:cNvPr>
          <p:cNvSpPr>
            <a:spLocks noGrp="1"/>
          </p:cNvSpPr>
          <p:nvPr>
            <p:ph type="title"/>
          </p:nvPr>
        </p:nvSpPr>
        <p:spPr/>
        <p:txBody>
          <a:bodyPr/>
          <a:lstStyle/>
          <a:p>
            <a:r>
              <a:rPr lang="en-US" altLang="en-US" dirty="0">
                <a:ea typeface="ＭＳ Ｐゴシック" panose="020B0600070205080204" pitchFamily="34" charset="-128"/>
              </a:rPr>
              <a:t>Simple vs. Multiple Linear Regression</a:t>
            </a:r>
            <a:endParaRPr lang="en-US" dirty="0"/>
          </a:p>
        </p:txBody>
      </p:sp>
      <p:sp>
        <p:nvSpPr>
          <p:cNvPr id="5" name="Content Placeholder 4">
            <a:extLst>
              <a:ext uri="{FF2B5EF4-FFF2-40B4-BE49-F238E27FC236}">
                <a16:creationId xmlns:a16="http://schemas.microsoft.com/office/drawing/2014/main" id="{F93D40E2-DFB0-4D22-8D3D-43D27B55821F}"/>
              </a:ext>
            </a:extLst>
          </p:cNvPr>
          <p:cNvSpPr>
            <a:spLocks noGrp="1"/>
          </p:cNvSpPr>
          <p:nvPr>
            <p:ph idx="1"/>
          </p:nvPr>
        </p:nvSpPr>
        <p:spPr/>
        <p:txBody>
          <a:bodyPr/>
          <a:lstStyle/>
          <a:p>
            <a:pPr marL="0" indent="0">
              <a:spcAft>
                <a:spcPts val="3200"/>
              </a:spcAft>
              <a:buFontTx/>
              <a:buNone/>
            </a:pPr>
            <a:r>
              <a:rPr lang="en-US" altLang="en-US" b="1" dirty="0">
                <a:solidFill>
                  <a:srgbClr val="000000"/>
                </a:solidFill>
                <a:ea typeface="ＭＳ Ｐゴシック" panose="020B0600070205080204" pitchFamily="34" charset="-128"/>
              </a:rPr>
              <a:t>Simple linear regression </a:t>
            </a:r>
            <a:r>
              <a:rPr lang="en-US" altLang="en-US" dirty="0">
                <a:solidFill>
                  <a:srgbClr val="000000"/>
                </a:solidFill>
                <a:ea typeface="ＭＳ Ｐゴシック" panose="020B0600070205080204" pitchFamily="34" charset="-128"/>
              </a:rPr>
              <a:t>- regression assuming that the relationship between a single explanatory variable and the response variable is linear.</a:t>
            </a:r>
          </a:p>
          <a:p>
            <a:pPr marL="0" indent="0">
              <a:spcAft>
                <a:spcPts val="3200"/>
              </a:spcAft>
              <a:buFontTx/>
              <a:buNone/>
            </a:pPr>
            <a:r>
              <a:rPr lang="en-US" altLang="en-US" b="1" dirty="0">
                <a:solidFill>
                  <a:srgbClr val="000000"/>
                </a:solidFill>
                <a:ea typeface="ＭＳ Ｐゴシック" panose="020B0600070205080204" pitchFamily="34" charset="-128"/>
              </a:rPr>
              <a:t>Multiple linear regression</a:t>
            </a:r>
            <a:r>
              <a:rPr lang="en-US" altLang="en-US" dirty="0">
                <a:solidFill>
                  <a:srgbClr val="000000"/>
                </a:solidFill>
                <a:ea typeface="ＭＳ Ｐゴシック" panose="020B0600070205080204" pitchFamily="34" charset="-128"/>
              </a:rPr>
              <a:t> - regression using multiple explanatory variables that assumes the relationship can be written as a linear equation.</a:t>
            </a:r>
          </a:p>
          <a:p>
            <a:endParaRPr lang="en-US" dirty="0"/>
          </a:p>
        </p:txBody>
      </p:sp>
    </p:spTree>
    <p:extLst>
      <p:ext uri="{BB962C8B-B14F-4D97-AF65-F5344CB8AC3E}">
        <p14:creationId xmlns:p14="http://schemas.microsoft.com/office/powerpoint/2010/main" val="554821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F010-AE22-496A-8C06-897DB9B03807}"/>
              </a:ext>
            </a:extLst>
          </p:cNvPr>
          <p:cNvSpPr>
            <a:spLocks noGrp="1"/>
          </p:cNvSpPr>
          <p:nvPr>
            <p:ph type="title"/>
          </p:nvPr>
        </p:nvSpPr>
        <p:spPr/>
        <p:txBody>
          <a:bodyPr/>
          <a:lstStyle/>
          <a:p>
            <a:r>
              <a:rPr lang="en-US" dirty="0"/>
              <a:t>Multiple Linear Regression</a:t>
            </a:r>
          </a:p>
        </p:txBody>
      </p:sp>
      <p:sp>
        <p:nvSpPr>
          <p:cNvPr id="3" name="Content Placeholder 2">
            <a:extLst>
              <a:ext uri="{FF2B5EF4-FFF2-40B4-BE49-F238E27FC236}">
                <a16:creationId xmlns:a16="http://schemas.microsoft.com/office/drawing/2014/main" id="{3BE7EF99-CA04-445D-9217-013E9A453325}"/>
              </a:ext>
            </a:extLst>
          </p:cNvPr>
          <p:cNvSpPr>
            <a:spLocks noGrp="1"/>
          </p:cNvSpPr>
          <p:nvPr>
            <p:ph idx="1"/>
          </p:nvPr>
        </p:nvSpPr>
        <p:spPr/>
        <p:txBody>
          <a:bodyPr/>
          <a:lstStyle/>
          <a:p>
            <a:pPr>
              <a:spcAft>
                <a:spcPts val="2800"/>
              </a:spcAft>
            </a:pPr>
            <a:r>
              <a:rPr lang="en-US" altLang="en-US" dirty="0">
                <a:solidFill>
                  <a:srgbClr val="000000"/>
                </a:solidFill>
                <a:latin typeface="Helvetica" pitchFamily="2" charset="0"/>
                <a:ea typeface="ＭＳ Ｐゴシック" panose="020B0600070205080204" pitchFamily="34" charset="-128"/>
              </a:rPr>
              <a:t>Multiple regression is a linear regression model with one response variable and multiple explanatory variables.</a:t>
            </a:r>
          </a:p>
          <a:p>
            <a:pPr>
              <a:spcAft>
                <a:spcPts val="2800"/>
              </a:spcAft>
            </a:pPr>
            <a:r>
              <a:rPr lang="en-US" altLang="en-US" dirty="0">
                <a:solidFill>
                  <a:srgbClr val="000000"/>
                </a:solidFill>
                <a:latin typeface="Helvetica" pitchFamily="2" charset="0"/>
                <a:ea typeface="ＭＳ Ｐゴシック" panose="020B0600070205080204" pitchFamily="34" charset="-128"/>
              </a:rPr>
              <a:t>Our model is similar to before, but we have extra regression coefficients and explanatory variables.</a:t>
            </a:r>
          </a:p>
          <a:p>
            <a:pPr>
              <a:spcAft>
                <a:spcPts val="2800"/>
              </a:spcAft>
            </a:pPr>
            <a:r>
              <a:rPr lang="en-US" altLang="en-US" dirty="0">
                <a:solidFill>
                  <a:srgbClr val="000000"/>
                </a:solidFill>
                <a:latin typeface="Helvetica" pitchFamily="2" charset="0"/>
                <a:ea typeface="ＭＳ Ｐゴシック" panose="020B0600070205080204" pitchFamily="34" charset="-128"/>
              </a:rPr>
              <a:t>Multiple regression is often used when we want to ‘control’ for a variable (i.e. confounders, precision covariates…)</a:t>
            </a:r>
          </a:p>
          <a:p>
            <a:endParaRPr lang="en-US" dirty="0"/>
          </a:p>
        </p:txBody>
      </p:sp>
    </p:spTree>
    <p:extLst>
      <p:ext uri="{BB962C8B-B14F-4D97-AF65-F5344CB8AC3E}">
        <p14:creationId xmlns:p14="http://schemas.microsoft.com/office/powerpoint/2010/main" val="1598632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8A903-0F72-4B71-B66F-905128A47375}"/>
              </a:ext>
            </a:extLst>
          </p:cNvPr>
          <p:cNvSpPr>
            <a:spLocks noGrp="1"/>
          </p:cNvSpPr>
          <p:nvPr>
            <p:ph type="title"/>
          </p:nvPr>
        </p:nvSpPr>
        <p:spPr/>
        <p:txBody>
          <a:bodyPr/>
          <a:lstStyle/>
          <a:p>
            <a:r>
              <a:rPr lang="en-US" dirty="0"/>
              <a:t>Multiple Regression</a:t>
            </a:r>
          </a:p>
        </p:txBody>
      </p:sp>
      <p:sp>
        <p:nvSpPr>
          <p:cNvPr id="3" name="Content Placeholder 2">
            <a:extLst>
              <a:ext uri="{FF2B5EF4-FFF2-40B4-BE49-F238E27FC236}">
                <a16:creationId xmlns:a16="http://schemas.microsoft.com/office/drawing/2014/main" id="{ABB373ED-3034-452E-A2BD-777D4B281518}"/>
              </a:ext>
            </a:extLst>
          </p:cNvPr>
          <p:cNvSpPr>
            <a:spLocks noGrp="1"/>
          </p:cNvSpPr>
          <p:nvPr>
            <p:ph idx="1"/>
          </p:nvPr>
        </p:nvSpPr>
        <p:spPr/>
        <p:txBody>
          <a:bodyPr/>
          <a:lstStyle/>
          <a:p>
            <a:pPr marL="0" indent="0">
              <a:buFontTx/>
              <a:buNone/>
              <a:defRPr/>
            </a:pPr>
            <a:r>
              <a:rPr lang="en-US" dirty="0">
                <a:solidFill>
                  <a:srgbClr val="000000"/>
                </a:solidFill>
              </a:rPr>
              <a:t>The relationship between the response for the </a:t>
            </a:r>
            <a:r>
              <a:rPr lang="en-US" i="1" dirty="0" err="1">
                <a:solidFill>
                  <a:srgbClr val="000000"/>
                </a:solidFill>
              </a:rPr>
              <a:t>i</a:t>
            </a:r>
            <a:r>
              <a:rPr lang="en-US" dirty="0" err="1">
                <a:solidFill>
                  <a:srgbClr val="000000"/>
                </a:solidFill>
              </a:rPr>
              <a:t>th</a:t>
            </a:r>
            <a:r>
              <a:rPr lang="en-US" dirty="0">
                <a:solidFill>
                  <a:srgbClr val="000000"/>
                </a:solidFill>
              </a:rPr>
              <a:t> observation (</a:t>
            </a:r>
            <a:r>
              <a:rPr lang="en-US" i="1" dirty="0">
                <a:solidFill>
                  <a:srgbClr val="000000"/>
                </a:solidFill>
                <a:latin typeface="Cambria Math" panose="02040503050406030204" pitchFamily="18" charset="0"/>
                <a:ea typeface="Cambria Math" panose="02040503050406030204" pitchFamily="18" charset="0"/>
              </a:rPr>
              <a:t>Y</a:t>
            </a:r>
            <a:r>
              <a:rPr lang="en-US" i="1" baseline="-25000" dirty="0">
                <a:solidFill>
                  <a:srgbClr val="000000"/>
                </a:solidFill>
                <a:latin typeface="Cambria Math" panose="02040503050406030204" pitchFamily="18" charset="0"/>
                <a:ea typeface="Cambria Math" panose="02040503050406030204" pitchFamily="18" charset="0"/>
              </a:rPr>
              <a:t>i</a:t>
            </a:r>
            <a:r>
              <a:rPr lang="en-US" dirty="0">
                <a:solidFill>
                  <a:srgbClr val="000000"/>
                </a:solidFill>
              </a:rPr>
              <a:t>) and the values for the explanatory variables for the </a:t>
            </a:r>
            <a:r>
              <a:rPr lang="en-US" i="1" dirty="0" err="1">
                <a:solidFill>
                  <a:srgbClr val="000000"/>
                </a:solidFill>
              </a:rPr>
              <a:t>i</a:t>
            </a:r>
            <a:r>
              <a:rPr lang="en-US" dirty="0" err="1">
                <a:solidFill>
                  <a:srgbClr val="000000"/>
                </a:solidFill>
              </a:rPr>
              <a:t>th</a:t>
            </a:r>
            <a:r>
              <a:rPr lang="en-US" dirty="0">
                <a:solidFill>
                  <a:srgbClr val="000000"/>
                </a:solidFill>
              </a:rPr>
              <a:t> observation</a:t>
            </a:r>
          </a:p>
          <a:p>
            <a:pPr marL="0" indent="0">
              <a:buFontTx/>
              <a:buNone/>
              <a:defRPr/>
            </a:pPr>
            <a:br>
              <a:rPr lang="en-US" dirty="0">
                <a:solidFill>
                  <a:srgbClr val="000000"/>
                </a:solidFill>
              </a:rPr>
            </a:br>
            <a:endParaRPr lang="en-US" dirty="0">
              <a:solidFill>
                <a:srgbClr val="000000"/>
              </a:solidFill>
            </a:endParaRPr>
          </a:p>
          <a:p>
            <a:pPr marL="0" indent="0">
              <a:buFontTx/>
              <a:buNone/>
              <a:defRPr/>
            </a:pPr>
            <a:br>
              <a:rPr lang="en-US" dirty="0">
                <a:solidFill>
                  <a:srgbClr val="000000"/>
                </a:solidFill>
              </a:rPr>
            </a:br>
            <a:endParaRPr lang="en-US" dirty="0">
              <a:solidFill>
                <a:srgbClr val="000000"/>
              </a:solidFill>
            </a:endParaRPr>
          </a:p>
          <a:p>
            <a:pPr marL="0" indent="0">
              <a:buFontTx/>
              <a:buNone/>
              <a:defRPr/>
            </a:pPr>
            <a:r>
              <a:rPr lang="en-US" dirty="0">
                <a:solidFill>
                  <a:srgbClr val="000000"/>
                </a:solidFill>
              </a:rPr>
              <a:t>where </a:t>
            </a:r>
            <a:r>
              <a:rPr lang="en-US" i="1" dirty="0">
                <a:solidFill>
                  <a:srgbClr val="000000"/>
                </a:solidFill>
                <a:latin typeface="Cambria Math" panose="02040503050406030204" pitchFamily="18" charset="0"/>
                <a:ea typeface="Cambria Math" panose="02040503050406030204" pitchFamily="18" charset="0"/>
              </a:rPr>
              <a:t>X</a:t>
            </a:r>
            <a:r>
              <a:rPr lang="en-US" i="1" baseline="-25000" dirty="0">
                <a:solidFill>
                  <a:srgbClr val="000000"/>
                </a:solidFill>
                <a:latin typeface="Cambria Math" panose="02040503050406030204" pitchFamily="18" charset="0"/>
                <a:ea typeface="Cambria Math" panose="02040503050406030204" pitchFamily="18" charset="0"/>
              </a:rPr>
              <a:t>i1</a:t>
            </a:r>
            <a:r>
              <a:rPr lang="en-US" dirty="0">
                <a:solidFill>
                  <a:srgbClr val="000000"/>
                </a:solidFill>
              </a:rPr>
              <a:t> is the value of the first explanatory variable for observation </a:t>
            </a:r>
            <a:r>
              <a:rPr lang="en-US" i="1" dirty="0" err="1">
                <a:solidFill>
                  <a:srgbClr val="000000"/>
                </a:solidFill>
              </a:rPr>
              <a:t>i</a:t>
            </a:r>
            <a:r>
              <a:rPr lang="en-US" dirty="0">
                <a:solidFill>
                  <a:srgbClr val="000000"/>
                </a:solidFill>
              </a:rPr>
              <a:t>, </a:t>
            </a:r>
            <a:r>
              <a:rPr lang="en-US" i="1" dirty="0">
                <a:solidFill>
                  <a:srgbClr val="000000"/>
                </a:solidFill>
                <a:latin typeface="Cambria Math" panose="02040503050406030204" pitchFamily="18" charset="0"/>
                <a:ea typeface="Cambria Math" panose="02040503050406030204" pitchFamily="18" charset="0"/>
              </a:rPr>
              <a:t>X</a:t>
            </a:r>
            <a:r>
              <a:rPr lang="en-US" i="1" baseline="-25000" dirty="0">
                <a:solidFill>
                  <a:srgbClr val="000000"/>
                </a:solidFill>
                <a:latin typeface="Cambria Math" panose="02040503050406030204" pitchFamily="18" charset="0"/>
                <a:ea typeface="Cambria Math" panose="02040503050406030204" pitchFamily="18" charset="0"/>
              </a:rPr>
              <a:t>i2</a:t>
            </a:r>
            <a:r>
              <a:rPr lang="en-US" dirty="0">
                <a:solidFill>
                  <a:srgbClr val="000000"/>
                </a:solidFill>
              </a:rPr>
              <a:t> is the value of the second explanatory variable for the observation </a:t>
            </a:r>
            <a:r>
              <a:rPr lang="en-US" i="1" dirty="0" err="1">
                <a:solidFill>
                  <a:srgbClr val="000000"/>
                </a:solidFill>
              </a:rPr>
              <a:t>i</a:t>
            </a:r>
            <a:r>
              <a:rPr lang="en-US" dirty="0">
                <a:solidFill>
                  <a:srgbClr val="000000"/>
                </a:solidFill>
              </a:rPr>
              <a:t>, etc., and </a:t>
            </a:r>
            <a:r>
              <a:rPr lang="el-GR" i="1" dirty="0">
                <a:solidFill>
                  <a:srgbClr val="000000"/>
                </a:solidFill>
                <a:latin typeface="Cambria Math" panose="02040503050406030204" pitchFamily="18" charset="0"/>
                <a:ea typeface="Cambria Math" panose="02040503050406030204" pitchFamily="18" charset="0"/>
              </a:rPr>
              <a:t>β</a:t>
            </a:r>
            <a:r>
              <a:rPr lang="en-US" i="1" baseline="-25000" dirty="0">
                <a:solidFill>
                  <a:srgbClr val="000000"/>
                </a:solidFill>
                <a:latin typeface="Cambria Math" panose="02040503050406030204" pitchFamily="18" charset="0"/>
                <a:ea typeface="Cambria Math" panose="02040503050406030204" pitchFamily="18" charset="0"/>
              </a:rPr>
              <a:t>j</a:t>
            </a:r>
            <a:r>
              <a:rPr lang="en-US"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rPr>
              <a:t>is the regression coefficient for the </a:t>
            </a:r>
            <a:r>
              <a:rPr lang="en-US" i="1" dirty="0" err="1">
                <a:solidFill>
                  <a:srgbClr val="000000"/>
                </a:solidFill>
              </a:rPr>
              <a:t>j</a:t>
            </a:r>
            <a:r>
              <a:rPr lang="en-US" dirty="0" err="1">
                <a:solidFill>
                  <a:srgbClr val="000000"/>
                </a:solidFill>
              </a:rPr>
              <a:t>th</a:t>
            </a:r>
            <a:r>
              <a:rPr lang="en-US" dirty="0">
                <a:solidFill>
                  <a:srgbClr val="000000"/>
                </a:solidFill>
              </a:rPr>
              <a:t> explanatory variable.</a:t>
            </a:r>
          </a:p>
          <a:p>
            <a:endParaRPr lang="en-US" dirty="0"/>
          </a:p>
        </p:txBody>
      </p:sp>
      <p:pic>
        <p:nvPicPr>
          <p:cNvPr id="4" name="Picture 3">
            <a:extLst>
              <a:ext uri="{FF2B5EF4-FFF2-40B4-BE49-F238E27FC236}">
                <a16:creationId xmlns:a16="http://schemas.microsoft.com/office/drawing/2014/main" id="{38DDB575-55CE-4407-AFA8-09EBE37B7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2963863"/>
            <a:ext cx="77724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04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4480-0F3C-4EB9-9D9F-CBBC0E7C78BA}"/>
              </a:ext>
            </a:extLst>
          </p:cNvPr>
          <p:cNvSpPr>
            <a:spLocks noGrp="1"/>
          </p:cNvSpPr>
          <p:nvPr>
            <p:ph type="title"/>
          </p:nvPr>
        </p:nvSpPr>
        <p:spPr/>
        <p:txBody>
          <a:bodyPr/>
          <a:lstStyle/>
          <a:p>
            <a:r>
              <a:rPr lang="en-US" altLang="en-US" dirty="0">
                <a:ea typeface="ＭＳ Ｐゴシック" panose="020B0600070205080204" pitchFamily="34" charset="-128"/>
              </a:rPr>
              <a:t>Interpretation of regression coefficients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5166D7-02CD-4052-8986-AA354E14A2C6}"/>
                  </a:ext>
                </a:extLst>
              </p:cNvPr>
              <p:cNvSpPr>
                <a:spLocks noGrp="1"/>
              </p:cNvSpPr>
              <p:nvPr>
                <p:ph idx="1"/>
              </p:nvPr>
            </p:nvSpPr>
            <p:spPr/>
            <p:txBody>
              <a:bodyPr>
                <a:normAutofit fontScale="92500" lnSpcReduction="10000"/>
              </a:bodyPr>
              <a:lstStyle/>
              <a:p>
                <a:pPr>
                  <a:spcAft>
                    <a:spcPts val="2000"/>
                  </a:spcAft>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latin typeface="Helvetica" pitchFamily="2" charset="0"/>
                  </a:rPr>
                  <a:t> </a:t>
                </a:r>
                <a:r>
                  <a:rPr lang="en-US" dirty="0"/>
                  <a:t>- the mean value of </a:t>
                </a:r>
                <a14:m>
                  <m:oMath xmlns:m="http://schemas.openxmlformats.org/officeDocument/2006/math">
                    <m:r>
                      <a:rPr lang="en-US" i="1">
                        <a:latin typeface="Cambria Math" panose="02040503050406030204" pitchFamily="18" charset="0"/>
                      </a:rPr>
                      <m:t>𝑌</m:t>
                    </m:r>
                  </m:oMath>
                </a14:m>
                <a:r>
                  <a:rPr lang="en-US" dirty="0">
                    <a:latin typeface="Helvetica" pitchFamily="2" charset="0"/>
                  </a:rPr>
                  <a:t> </a:t>
                </a:r>
                <a:r>
                  <a:rPr lang="en-US" dirty="0"/>
                  <a:t>when ALL the explanatory variables are equal to zero.</a:t>
                </a:r>
              </a:p>
              <a:p>
                <a:pPr>
                  <a:spcAft>
                    <a:spcPts val="2000"/>
                  </a:spcAft>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𝑗</m:t>
                        </m:r>
                      </m:sub>
                    </m:sSub>
                  </m:oMath>
                </a14:m>
                <a:r>
                  <a:rPr lang="en-US" dirty="0">
                    <a:latin typeface="Helvetica" pitchFamily="2" charset="0"/>
                  </a:rPr>
                  <a:t> </a:t>
                </a:r>
                <a:r>
                  <a:rPr lang="en-US" dirty="0"/>
                  <a:t>- the mean change in </a:t>
                </a:r>
                <a14:m>
                  <m:oMath xmlns:m="http://schemas.openxmlformats.org/officeDocument/2006/math">
                    <m:r>
                      <a:rPr lang="en-US" i="1">
                        <a:latin typeface="Cambria Math" panose="02040503050406030204" pitchFamily="18" charset="0"/>
                      </a:rPr>
                      <m:t>𝑌</m:t>
                    </m:r>
                  </m:oMath>
                </a14:m>
                <a:r>
                  <a:rPr lang="en-US" dirty="0">
                    <a:latin typeface="Helvetica" pitchFamily="2" charset="0"/>
                  </a:rPr>
                  <a:t> </a:t>
                </a:r>
                <a:r>
                  <a:rPr lang="en-US" dirty="0"/>
                  <a:t>when the </a:t>
                </a:r>
                <a:r>
                  <a:rPr lang="en-US" i="1" dirty="0" err="1">
                    <a:cs typeface="Times New Roman" panose="02020603050405020304" pitchFamily="18" charset="0"/>
                  </a:rPr>
                  <a:t>j</a:t>
                </a:r>
                <a:r>
                  <a:rPr lang="en-US" dirty="0" err="1"/>
                  <a:t>th</a:t>
                </a:r>
                <a:r>
                  <a:rPr lang="en-US" dirty="0"/>
                  <a:t> explanatory variable increases by 1 unit and the other explanatory variables are held constant.</a:t>
                </a:r>
              </a:p>
              <a:p>
                <a:pPr>
                  <a:spcAft>
                    <a:spcPts val="2000"/>
                  </a:spcAft>
                </a:pP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0</m:t>
                        </m:r>
                      </m:sub>
                    </m:sSub>
                  </m:oMath>
                </a14:m>
                <a:r>
                  <a:rPr lang="en-US" dirty="0">
                    <a:latin typeface="Helvetica" pitchFamily="2" charset="0"/>
                  </a:rPr>
                  <a:t> </a:t>
                </a:r>
                <a:r>
                  <a:rPr lang="en-US" dirty="0"/>
                  <a:t>- the estimated mean value of </a:t>
                </a:r>
                <a14:m>
                  <m:oMath xmlns:m="http://schemas.openxmlformats.org/officeDocument/2006/math">
                    <m:r>
                      <a:rPr lang="en-US" i="1">
                        <a:latin typeface="Cambria Math" panose="02040503050406030204" pitchFamily="18" charset="0"/>
                      </a:rPr>
                      <m:t>𝑌</m:t>
                    </m:r>
                  </m:oMath>
                </a14:m>
                <a:r>
                  <a:rPr lang="en-US" dirty="0">
                    <a:latin typeface="Helvetica" pitchFamily="2" charset="0"/>
                  </a:rPr>
                  <a:t> </a:t>
                </a:r>
                <a:r>
                  <a:rPr lang="en-US" dirty="0"/>
                  <a:t>when ALL the explanatory variables are equal to zero.</a:t>
                </a:r>
              </a:p>
              <a:p>
                <a:pPr>
                  <a:spcAft>
                    <a:spcPts val="2000"/>
                  </a:spcAft>
                </a:pP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𝑗</m:t>
                        </m:r>
                      </m:sub>
                    </m:sSub>
                  </m:oMath>
                </a14:m>
                <a:r>
                  <a:rPr lang="en-US" dirty="0">
                    <a:latin typeface="Helvetica" pitchFamily="2" charset="0"/>
                  </a:rPr>
                  <a:t> </a:t>
                </a:r>
                <a:r>
                  <a:rPr lang="en-US" dirty="0">
                    <a:cs typeface="Helvetica" panose="020B0604020202020204" pitchFamily="34" charset="0"/>
                  </a:rPr>
                  <a:t>- the estimated mean change in </a:t>
                </a:r>
                <a14:m>
                  <m:oMath xmlns:m="http://schemas.openxmlformats.org/officeDocument/2006/math">
                    <m:r>
                      <a:rPr lang="en-US" i="1">
                        <a:latin typeface="Cambria Math" panose="02040503050406030204" pitchFamily="18" charset="0"/>
                      </a:rPr>
                      <m:t>𝑌</m:t>
                    </m:r>
                  </m:oMath>
                </a14:m>
                <a:r>
                  <a:rPr lang="en-US" dirty="0">
                    <a:latin typeface="Helvetica" pitchFamily="2" charset="0"/>
                  </a:rPr>
                  <a:t> </a:t>
                </a:r>
                <a:r>
                  <a:rPr lang="en-US" dirty="0"/>
                  <a:t>when the </a:t>
                </a:r>
                <a:r>
                  <a:rPr lang="en-US" i="1" dirty="0" err="1">
                    <a:cs typeface="Times New Roman" panose="02020603050405020304" pitchFamily="18" charset="0"/>
                  </a:rPr>
                  <a:t>j</a:t>
                </a:r>
                <a:r>
                  <a:rPr lang="en-US" dirty="0" err="1"/>
                  <a:t>th</a:t>
                </a:r>
                <a:r>
                  <a:rPr lang="en-US" dirty="0"/>
                  <a:t> explanatory variable increases by 1 unit and the other explanatory variables are held constant.</a:t>
                </a:r>
              </a:p>
              <a:p>
                <a:endParaRPr lang="en-US" dirty="0"/>
              </a:p>
            </p:txBody>
          </p:sp>
        </mc:Choice>
        <mc:Fallback xmlns="">
          <p:sp>
            <p:nvSpPr>
              <p:cNvPr id="3" name="Content Placeholder 2">
                <a:extLst>
                  <a:ext uri="{FF2B5EF4-FFF2-40B4-BE49-F238E27FC236}">
                    <a16:creationId xmlns:a16="http://schemas.microsoft.com/office/drawing/2014/main" id="{285166D7-02CD-4052-8986-AA354E14A2C6}"/>
                  </a:ext>
                </a:extLst>
              </p:cNvPr>
              <p:cNvSpPr>
                <a:spLocks noGrp="1" noRot="1" noChangeAspect="1" noMove="1" noResize="1" noEditPoints="1" noAdjustHandles="1" noChangeArrowheads="1" noChangeShapeType="1" noTextEdit="1"/>
              </p:cNvSpPr>
              <p:nvPr>
                <p:ph idx="1"/>
              </p:nvPr>
            </p:nvSpPr>
            <p:spPr>
              <a:blipFill>
                <a:blip r:embed="rId2"/>
                <a:stretch>
                  <a:fillRect t="-2801" r="-1333"/>
                </a:stretch>
              </a:blipFill>
            </p:spPr>
            <p:txBody>
              <a:bodyPr/>
              <a:lstStyle/>
              <a:p>
                <a:r>
                  <a:rPr lang="en-US">
                    <a:noFill/>
                  </a:rPr>
                  <a:t> </a:t>
                </a:r>
              </a:p>
            </p:txBody>
          </p:sp>
        </mc:Fallback>
      </mc:AlternateContent>
    </p:spTree>
    <p:extLst>
      <p:ext uri="{BB962C8B-B14F-4D97-AF65-F5344CB8AC3E}">
        <p14:creationId xmlns:p14="http://schemas.microsoft.com/office/powerpoint/2010/main" val="1727233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DDD6-61E3-4F67-978D-FB69E4819792}"/>
              </a:ext>
            </a:extLst>
          </p:cNvPr>
          <p:cNvSpPr>
            <a:spLocks noGrp="1"/>
          </p:cNvSpPr>
          <p:nvPr>
            <p:ph type="title"/>
          </p:nvPr>
        </p:nvSpPr>
        <p:spPr/>
        <p:txBody>
          <a:bodyPr/>
          <a:lstStyle/>
          <a:p>
            <a:r>
              <a:rPr lang="en-US" dirty="0"/>
              <a:t>Estimating Regression Coefficients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225110-AFF1-4421-82D3-AA5C256E15E1}"/>
                  </a:ext>
                </a:extLst>
              </p:cNvPr>
              <p:cNvSpPr>
                <a:spLocks noGrp="1"/>
              </p:cNvSpPr>
              <p:nvPr>
                <p:ph idx="1"/>
              </p:nvPr>
            </p:nvSpPr>
            <p:spPr/>
            <p:txBody>
              <a:bodyPr/>
              <a:lstStyle/>
              <a:p>
                <a:pPr marL="0" indent="0">
                  <a:buNone/>
                </a:pPr>
                <a:r>
                  <a:rPr lang="en-US" dirty="0">
                    <a:latin typeface="Helvetica" pitchFamily="2" charset="0"/>
                  </a:rPr>
                  <a:t>We estimate the regression coefficients for multiple regression using the method of least squares, i.e., estimating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𝑗</m:t>
                        </m:r>
                      </m:sub>
                    </m:sSub>
                  </m:oMath>
                </a14:m>
                <a:r>
                  <a:rPr lang="en-US" dirty="0">
                    <a:latin typeface="Helvetica" pitchFamily="2" charset="0"/>
                  </a:rPr>
                  <a:t> with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𝑗</m:t>
                        </m:r>
                      </m:sub>
                    </m:sSub>
                  </m:oMath>
                </a14:m>
                <a:r>
                  <a:rPr lang="en-US" dirty="0">
                    <a:latin typeface="Helvetica" pitchFamily="2" charset="0"/>
                  </a:rPr>
                  <a:t> that minimize</a:t>
                </a:r>
              </a:p>
              <a:p>
                <a:pPr marL="0" indent="0">
                  <a:buNone/>
                </a:pPr>
                <a:endParaRPr lang="en-US" dirty="0">
                  <a:latin typeface="Helvetica" pitchFamily="2" charset="0"/>
                </a:endParaRPr>
              </a:p>
              <a:p>
                <a:pPr marL="0" indent="0">
                  <a:buNone/>
                </a:pPr>
                <a:endParaRPr lang="en-US" dirty="0">
                  <a:latin typeface="Helvetica" pitchFamily="2" charset="0"/>
                </a:endParaRPr>
              </a:p>
              <a:p>
                <a:pPr marL="0" indent="0">
                  <a:buNone/>
                </a:pPr>
                <a:endParaRPr lang="en-US" dirty="0">
                  <a:latin typeface="Helvetica" pitchFamily="2" charset="0"/>
                </a:endParaRPr>
              </a:p>
              <a:p>
                <a:pPr marL="0" indent="0">
                  <a:buNone/>
                </a:pPr>
                <a:endParaRPr lang="en-US" dirty="0">
                  <a:latin typeface="Helvetica" pitchFamily="2" charset="0"/>
                </a:endParaRPr>
              </a:p>
              <a:p>
                <a:pPr marL="0" indent="0">
                  <a:buNone/>
                </a:pPr>
                <a:r>
                  <a:rPr lang="en-US" dirty="0">
                    <a:latin typeface="Helvetica" pitchFamily="2" charset="0"/>
                  </a:rPr>
                  <a:t>where</a:t>
                </a:r>
              </a:p>
              <a:p>
                <a:endParaRPr lang="en-US" dirty="0"/>
              </a:p>
            </p:txBody>
          </p:sp>
        </mc:Choice>
        <mc:Fallback xmlns="">
          <p:sp>
            <p:nvSpPr>
              <p:cNvPr id="3" name="Content Placeholder 2">
                <a:extLst>
                  <a:ext uri="{FF2B5EF4-FFF2-40B4-BE49-F238E27FC236}">
                    <a16:creationId xmlns:a16="http://schemas.microsoft.com/office/drawing/2014/main" id="{8E225110-AFF1-4421-82D3-AA5C256E15E1}"/>
                  </a:ext>
                </a:extLst>
              </p:cNvPr>
              <p:cNvSpPr>
                <a:spLocks noGrp="1" noRot="1" noChangeAspect="1" noMove="1" noResize="1" noEditPoints="1" noAdjustHandles="1" noChangeArrowheads="1" noChangeShapeType="1" noTextEdit="1"/>
              </p:cNvSpPr>
              <p:nvPr>
                <p:ph idx="1"/>
              </p:nvPr>
            </p:nvSpPr>
            <p:spPr>
              <a:blipFill>
                <a:blip r:embed="rId2"/>
                <a:stretch>
                  <a:fillRect l="-1217" t="-2381" r="-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3FBD370-29C7-4F59-990D-1D90D98C6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75" y="3409938"/>
            <a:ext cx="45720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AFE4D0D5-CF7D-4DAE-B53D-EE916D1A0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675" y="5635776"/>
            <a:ext cx="6667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76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9E932-8FF7-4EED-BC5B-65951DCA9605}"/>
              </a:ext>
            </a:extLst>
          </p:cNvPr>
          <p:cNvSpPr>
            <a:spLocks noGrp="1"/>
          </p:cNvSpPr>
          <p:nvPr>
            <p:ph type="title"/>
          </p:nvPr>
        </p:nvSpPr>
        <p:spPr/>
        <p:txBody>
          <a:bodyPr/>
          <a:lstStyle/>
          <a:p>
            <a:r>
              <a:rPr lang="en-US" dirty="0"/>
              <a:t>Multiple Linear Regression Example</a:t>
            </a:r>
          </a:p>
        </p:txBody>
      </p:sp>
      <p:sp>
        <p:nvSpPr>
          <p:cNvPr id="5" name="Content Placeholder 4">
            <a:extLst>
              <a:ext uri="{FF2B5EF4-FFF2-40B4-BE49-F238E27FC236}">
                <a16:creationId xmlns:a16="http://schemas.microsoft.com/office/drawing/2014/main" id="{5575EFF3-7D4D-441A-B539-F2A0BDF78760}"/>
              </a:ext>
            </a:extLst>
          </p:cNvPr>
          <p:cNvSpPr>
            <a:spLocks noGrp="1"/>
          </p:cNvSpPr>
          <p:nvPr>
            <p:ph sz="half" idx="1"/>
          </p:nvPr>
        </p:nvSpPr>
        <p:spPr/>
        <p:txBody>
          <a:bodyPr>
            <a:normAutofit fontScale="92500" lnSpcReduction="20000"/>
          </a:bodyPr>
          <a:lstStyle/>
          <a:p>
            <a:pPr marL="0" indent="0">
              <a:buFontTx/>
              <a:buNone/>
              <a:defRPr/>
            </a:pPr>
            <a:r>
              <a:rPr lang="en-US" sz="3200" dirty="0">
                <a:solidFill>
                  <a:srgbClr val="000000"/>
                </a:solidFill>
              </a:rPr>
              <a:t>We have 4 potential predictors of concentration of fungal toxin in nuts (</a:t>
            </a:r>
            <a:r>
              <a:rPr lang="el-GR" sz="3200" dirty="0">
                <a:solidFill>
                  <a:srgbClr val="000000"/>
                </a:solidFill>
              </a:rPr>
              <a:t>μ</a:t>
            </a:r>
            <a:r>
              <a:rPr lang="en-US" sz="3200" dirty="0">
                <a:solidFill>
                  <a:srgbClr val="000000"/>
                </a:solidFill>
              </a:rPr>
              <a:t>g per 100g).</a:t>
            </a:r>
          </a:p>
          <a:p>
            <a:pPr marL="457200" indent="-457200">
              <a:buFont typeface="+mj-lt"/>
              <a:buAutoNum type="arabicPeriod"/>
              <a:defRPr/>
            </a:pPr>
            <a:r>
              <a:rPr lang="en-US" b="1" u="sng" dirty="0">
                <a:solidFill>
                  <a:srgbClr val="000000"/>
                </a:solidFill>
              </a:rPr>
              <a:t>rainfall</a:t>
            </a:r>
            <a:r>
              <a:rPr lang="en-US" dirty="0">
                <a:solidFill>
                  <a:srgbClr val="000000"/>
                </a:solidFill>
              </a:rPr>
              <a:t> - average amount of rainfall in cm per week</a:t>
            </a:r>
          </a:p>
          <a:p>
            <a:pPr marL="457200" indent="-457200">
              <a:buFont typeface="+mj-lt"/>
              <a:buAutoNum type="arabicPeriod"/>
              <a:defRPr/>
            </a:pPr>
            <a:r>
              <a:rPr lang="en-US" b="1" u="sng" dirty="0" err="1">
                <a:solidFill>
                  <a:srgbClr val="000000"/>
                </a:solidFill>
              </a:rPr>
              <a:t>noon_temp</a:t>
            </a:r>
            <a:r>
              <a:rPr lang="en-US" dirty="0">
                <a:solidFill>
                  <a:srgbClr val="000000"/>
                </a:solidFill>
              </a:rPr>
              <a:t> - average temperature (degrees Celsius) at noon</a:t>
            </a:r>
          </a:p>
          <a:p>
            <a:pPr marL="457200" indent="-457200">
              <a:buFont typeface="+mj-lt"/>
              <a:buAutoNum type="arabicPeriod"/>
              <a:defRPr/>
            </a:pPr>
            <a:r>
              <a:rPr lang="en-US" b="1" u="sng" dirty="0">
                <a:solidFill>
                  <a:srgbClr val="000000"/>
                </a:solidFill>
              </a:rPr>
              <a:t>sunshine</a:t>
            </a:r>
            <a:r>
              <a:rPr lang="en-US" dirty="0">
                <a:solidFill>
                  <a:srgbClr val="000000"/>
                </a:solidFill>
              </a:rPr>
              <a:t> - average number of hours per day of sunshine</a:t>
            </a:r>
          </a:p>
          <a:p>
            <a:pPr marL="457200" indent="-457200">
              <a:buFont typeface="+mj-lt"/>
              <a:buAutoNum type="arabicPeriod"/>
              <a:defRPr/>
            </a:pPr>
            <a:r>
              <a:rPr lang="en-US" b="1" u="sng" dirty="0" err="1">
                <a:solidFill>
                  <a:srgbClr val="000000"/>
                </a:solidFill>
              </a:rPr>
              <a:t>wind_speed</a:t>
            </a:r>
            <a:r>
              <a:rPr lang="en-US" dirty="0">
                <a:solidFill>
                  <a:srgbClr val="000000"/>
                </a:solidFill>
              </a:rPr>
              <a:t> - average wind speed in km per hour</a:t>
            </a:r>
          </a:p>
          <a:p>
            <a:endParaRPr lang="en-US" dirty="0"/>
          </a:p>
        </p:txBody>
      </p:sp>
      <p:pic>
        <p:nvPicPr>
          <p:cNvPr id="7" name="Picture 4" descr="A screenshot of a graph&#10;&#10;Description automatically generated">
            <a:extLst>
              <a:ext uri="{FF2B5EF4-FFF2-40B4-BE49-F238E27FC236}">
                <a16:creationId xmlns:a16="http://schemas.microsoft.com/office/drawing/2014/main" id="{07CEB405-D929-4301-99D2-5688DCA4157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03492" y="1501775"/>
            <a:ext cx="4018937"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969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8A841C-F626-44E4-81AC-F0A42F584705}"/>
              </a:ext>
            </a:extLst>
          </p:cNvPr>
          <p:cNvPicPr>
            <a:picLocks noChangeAspect="1"/>
          </p:cNvPicPr>
          <p:nvPr/>
        </p:nvPicPr>
        <p:blipFill>
          <a:blip r:embed="rId2"/>
          <a:stretch>
            <a:fillRect/>
          </a:stretch>
        </p:blipFill>
        <p:spPr>
          <a:xfrm>
            <a:off x="337490" y="1490562"/>
            <a:ext cx="9269119" cy="1438476"/>
          </a:xfrm>
          <a:prstGeom prst="rect">
            <a:avLst/>
          </a:prstGeom>
        </p:spPr>
      </p:pic>
      <p:sp>
        <p:nvSpPr>
          <p:cNvPr id="6" name="Title 5">
            <a:extLst>
              <a:ext uri="{FF2B5EF4-FFF2-40B4-BE49-F238E27FC236}">
                <a16:creationId xmlns:a16="http://schemas.microsoft.com/office/drawing/2014/main" id="{AC84B40B-2439-44B6-A6C6-DC41DA13E245}"/>
              </a:ext>
            </a:extLst>
          </p:cNvPr>
          <p:cNvSpPr>
            <a:spLocks noGrp="1"/>
          </p:cNvSpPr>
          <p:nvPr>
            <p:ph type="title"/>
          </p:nvPr>
        </p:nvSpPr>
        <p:spPr/>
        <p:txBody>
          <a:bodyPr/>
          <a:lstStyle/>
          <a:p>
            <a:r>
              <a:rPr lang="en-US" dirty="0"/>
              <a:t>Code/Results in R</a:t>
            </a:r>
          </a:p>
        </p:txBody>
      </p:sp>
      <p:pic>
        <p:nvPicPr>
          <p:cNvPr id="7" name="Picture 6">
            <a:extLst>
              <a:ext uri="{FF2B5EF4-FFF2-40B4-BE49-F238E27FC236}">
                <a16:creationId xmlns:a16="http://schemas.microsoft.com/office/drawing/2014/main" id="{DB3FC65F-F0A6-4612-BAA4-C0803D828C53}"/>
              </a:ext>
            </a:extLst>
          </p:cNvPr>
          <p:cNvPicPr>
            <a:picLocks noChangeAspect="1"/>
          </p:cNvPicPr>
          <p:nvPr/>
        </p:nvPicPr>
        <p:blipFill>
          <a:blip r:embed="rId3"/>
          <a:stretch>
            <a:fillRect/>
          </a:stretch>
        </p:blipFill>
        <p:spPr>
          <a:xfrm>
            <a:off x="1647824" y="2685500"/>
            <a:ext cx="7554800" cy="4020100"/>
          </a:xfrm>
          <a:prstGeom prst="rect">
            <a:avLst/>
          </a:prstGeom>
        </p:spPr>
      </p:pic>
    </p:spTree>
    <p:extLst>
      <p:ext uri="{BB962C8B-B14F-4D97-AF65-F5344CB8AC3E}">
        <p14:creationId xmlns:p14="http://schemas.microsoft.com/office/powerpoint/2010/main" val="4247467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B3E9-103E-4992-86F6-833201D25B5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252196A-8B30-4BE7-86C1-7AED91025913}"/>
              </a:ext>
            </a:extLst>
          </p:cNvPr>
          <p:cNvPicPr>
            <a:picLocks noChangeAspect="1"/>
          </p:cNvPicPr>
          <p:nvPr/>
        </p:nvPicPr>
        <p:blipFill>
          <a:blip r:embed="rId2"/>
          <a:stretch>
            <a:fillRect/>
          </a:stretch>
        </p:blipFill>
        <p:spPr>
          <a:xfrm>
            <a:off x="618728" y="4228260"/>
            <a:ext cx="10695615" cy="2096340"/>
          </a:xfrm>
          <a:prstGeom prst="rect">
            <a:avLst/>
          </a:prstGeom>
        </p:spPr>
      </p:pic>
      <p:pic>
        <p:nvPicPr>
          <p:cNvPr id="7" name="Picture 6">
            <a:extLst>
              <a:ext uri="{FF2B5EF4-FFF2-40B4-BE49-F238E27FC236}">
                <a16:creationId xmlns:a16="http://schemas.microsoft.com/office/drawing/2014/main" id="{14F584C1-5A49-4198-9431-076212827DA8}"/>
              </a:ext>
            </a:extLst>
          </p:cNvPr>
          <p:cNvPicPr>
            <a:picLocks noChangeAspect="1"/>
          </p:cNvPicPr>
          <p:nvPr/>
        </p:nvPicPr>
        <p:blipFill>
          <a:blip r:embed="rId3"/>
          <a:stretch>
            <a:fillRect/>
          </a:stretch>
        </p:blipFill>
        <p:spPr>
          <a:xfrm>
            <a:off x="1790700" y="227813"/>
            <a:ext cx="7501542" cy="3991761"/>
          </a:xfrm>
          <a:prstGeom prst="rect">
            <a:avLst/>
          </a:prstGeom>
        </p:spPr>
      </p:pic>
    </p:spTree>
    <p:extLst>
      <p:ext uri="{BB962C8B-B14F-4D97-AF65-F5344CB8AC3E}">
        <p14:creationId xmlns:p14="http://schemas.microsoft.com/office/powerpoint/2010/main" val="1164948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688A30-C62B-44E9-BBEA-567F8452912A}"/>
              </a:ext>
            </a:extLst>
          </p:cNvPr>
          <p:cNvSpPr>
            <a:spLocks noGrp="1"/>
          </p:cNvSpPr>
          <p:nvPr>
            <p:ph type="title"/>
          </p:nvPr>
        </p:nvSpPr>
        <p:spPr/>
        <p:txBody>
          <a:bodyPr/>
          <a:lstStyle/>
          <a:p>
            <a:r>
              <a:rPr lang="en-US" dirty="0"/>
              <a:t>Interpretation of regression coefficients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E5217BB-1FCC-4AF1-8992-E98716A42CC6}"/>
                  </a:ext>
                </a:extLst>
              </p:cNvPr>
              <p:cNvSpPr>
                <a:spLocks noGrp="1"/>
              </p:cNvSpPr>
              <p:nvPr>
                <p:ph idx="1"/>
              </p:nvPr>
            </p:nvSpPr>
            <p:spPr/>
            <p:txBody>
              <a:bodyPr/>
              <a:lstStyle/>
              <a:p>
                <a:pPr>
                  <a:spcAft>
                    <a:spcPts val="0"/>
                  </a:spcAf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0</m:t>
                        </m:r>
                      </m:sub>
                    </m:sSub>
                  </m:oMath>
                </a14:m>
                <a:r>
                  <a:rPr lang="en-US" sz="2400" dirty="0">
                    <a:latin typeface="Helvetica" pitchFamily="2" charset="0"/>
                  </a:rPr>
                  <a:t> </a:t>
                </a:r>
                <a:r>
                  <a:rPr lang="en-US" sz="2400" dirty="0"/>
                  <a:t>- the mean fungus content is 31.6 micrograms per 100 grams of nut when the area has:</a:t>
                </a:r>
              </a:p>
              <a:p>
                <a:pPr lvl="1">
                  <a:spcAft>
                    <a:spcPts val="0"/>
                  </a:spcAft>
                </a:pPr>
                <a:r>
                  <a:rPr lang="en-US" sz="2000" dirty="0"/>
                  <a:t>Average rainfall of 0 cm per week</a:t>
                </a:r>
              </a:p>
              <a:p>
                <a:pPr lvl="1">
                  <a:spcAft>
                    <a:spcPts val="0"/>
                  </a:spcAft>
                </a:pPr>
                <a:r>
                  <a:rPr lang="en-US" sz="2000" dirty="0"/>
                  <a:t>Average noon temperature of 0℃</a:t>
                </a:r>
              </a:p>
              <a:p>
                <a:pPr lvl="1">
                  <a:spcAft>
                    <a:spcPts val="0"/>
                  </a:spcAft>
                </a:pPr>
                <a:r>
                  <a:rPr lang="en-US" sz="2000" dirty="0"/>
                  <a:t>Average of 0 hours of sunshine per day</a:t>
                </a:r>
              </a:p>
              <a:p>
                <a:pPr lvl="1">
                  <a:spcAft>
                    <a:spcPts val="2000"/>
                  </a:spcAft>
                </a:pPr>
                <a:r>
                  <a:rPr lang="en-US" sz="2000" dirty="0"/>
                  <a:t>Average windspeed of 0 km per hour</a:t>
                </a:r>
              </a:p>
              <a:p>
                <a:pPr>
                  <a:spcAft>
                    <a:spcPts val="2000"/>
                  </a:spcAf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𝑟𝑎𝑖𝑛𝑓𝑎𝑙𝑙</m:t>
                        </m:r>
                      </m:sub>
                    </m:sSub>
                  </m:oMath>
                </a14:m>
                <a:r>
                  <a:rPr lang="en-US" sz="2400" dirty="0">
                    <a:latin typeface="Helvetica" pitchFamily="2" charset="0"/>
                  </a:rPr>
                  <a:t> </a:t>
                </a:r>
                <a:r>
                  <a:rPr lang="en-US" sz="2400" dirty="0"/>
                  <a:t>- A 1 cm/week increase in rainfall is associated with an increase of 7.1 micrograms of fungus per 100 grams of nut when temperature, amount of sunshine, and windspeed do not change.</a:t>
                </a:r>
              </a:p>
              <a:p>
                <a:endParaRPr lang="en-US" dirty="0"/>
              </a:p>
            </p:txBody>
          </p:sp>
        </mc:Choice>
        <mc:Fallback xmlns="">
          <p:sp>
            <p:nvSpPr>
              <p:cNvPr id="4" name="Content Placeholder 3">
                <a:extLst>
                  <a:ext uri="{FF2B5EF4-FFF2-40B4-BE49-F238E27FC236}">
                    <a16:creationId xmlns:a16="http://schemas.microsoft.com/office/drawing/2014/main" id="{BE5217BB-1FCC-4AF1-8992-E98716A42CC6}"/>
                  </a:ext>
                </a:extLst>
              </p:cNvPr>
              <p:cNvSpPr>
                <a:spLocks noGrp="1" noRot="1" noChangeAspect="1" noMove="1" noResize="1" noEditPoints="1" noAdjustHandles="1" noChangeArrowheads="1" noChangeShapeType="1" noTextEdit="1"/>
              </p:cNvSpPr>
              <p:nvPr>
                <p:ph idx="1"/>
              </p:nvPr>
            </p:nvSpPr>
            <p:spPr>
              <a:blipFill>
                <a:blip r:embed="rId2"/>
                <a:stretch>
                  <a:fillRect t="-1541"/>
                </a:stretch>
              </a:blipFill>
            </p:spPr>
            <p:txBody>
              <a:bodyPr/>
              <a:lstStyle/>
              <a:p>
                <a:r>
                  <a:rPr lang="en-US">
                    <a:noFill/>
                  </a:rPr>
                  <a:t> </a:t>
                </a:r>
              </a:p>
            </p:txBody>
          </p:sp>
        </mc:Fallback>
      </mc:AlternateContent>
    </p:spTree>
    <p:extLst>
      <p:ext uri="{BB962C8B-B14F-4D97-AF65-F5344CB8AC3E}">
        <p14:creationId xmlns:p14="http://schemas.microsoft.com/office/powerpoint/2010/main" val="3698720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CD767-F6F2-4223-BEE3-7C8DF53C55CB}"/>
              </a:ext>
            </a:extLst>
          </p:cNvPr>
          <p:cNvSpPr>
            <a:spLocks noGrp="1"/>
          </p:cNvSpPr>
          <p:nvPr>
            <p:ph type="title"/>
          </p:nvPr>
        </p:nvSpPr>
        <p:spPr/>
        <p:txBody>
          <a:bodyPr/>
          <a:lstStyle/>
          <a:p>
            <a:r>
              <a:rPr lang="en-US" dirty="0"/>
              <a:t>Simple Statistical Model</a:t>
            </a:r>
          </a:p>
        </p:txBody>
      </p:sp>
      <p:sp>
        <p:nvSpPr>
          <p:cNvPr id="3" name="Content Placeholder 2">
            <a:extLst>
              <a:ext uri="{FF2B5EF4-FFF2-40B4-BE49-F238E27FC236}">
                <a16:creationId xmlns:a16="http://schemas.microsoft.com/office/drawing/2014/main" id="{D128F3AF-7F9E-4487-9918-305E966D24CA}"/>
              </a:ext>
            </a:extLst>
          </p:cNvPr>
          <p:cNvSpPr>
            <a:spLocks noGrp="1"/>
          </p:cNvSpPr>
          <p:nvPr>
            <p:ph idx="1"/>
          </p:nvPr>
        </p:nvSpPr>
        <p:spPr/>
        <p:txBody>
          <a:bodyPr/>
          <a:lstStyle/>
          <a:p>
            <a:pPr marL="0" indent="0" algn="ctr">
              <a:buFontTx/>
              <a:buNone/>
            </a:pPr>
            <a:r>
              <a:rPr lang="en-US" altLang="en-US" dirty="0">
                <a:ea typeface="ＭＳ Ｐゴシック" panose="020B0600070205080204" pitchFamily="34" charset="-128"/>
              </a:rPr>
              <a:t>All statistical models can be represented by the equation:</a:t>
            </a:r>
          </a:p>
          <a:p>
            <a:pPr marL="0" indent="0" algn="ctr">
              <a:buFontTx/>
              <a:buNone/>
            </a:pPr>
            <a:endParaRPr lang="en-US" altLang="en-US" dirty="0">
              <a:ea typeface="ＭＳ Ｐゴシック" panose="020B0600070205080204" pitchFamily="34" charset="-128"/>
            </a:endParaRPr>
          </a:p>
          <a:p>
            <a:pPr marL="0" indent="0" algn="ctr">
              <a:buFontTx/>
              <a:buNone/>
            </a:pPr>
            <a:r>
              <a:rPr lang="en-US" altLang="en-US" dirty="0" err="1">
                <a:latin typeface="Times New Roman" panose="02020603050405020304" pitchFamily="18" charset="0"/>
                <a:ea typeface="ＭＳ Ｐゴシック" panose="020B0600070205080204" pitchFamily="34" charset="-128"/>
                <a:cs typeface="Times New Roman" panose="02020603050405020304" pitchFamily="18" charset="0"/>
              </a:rPr>
              <a:t>response</a:t>
            </a:r>
            <a:r>
              <a:rPr lang="en-US" altLang="en-US" baseline="-25000" dirty="0" err="1">
                <a:latin typeface="Times New Roman" panose="02020603050405020304" pitchFamily="18" charset="0"/>
                <a:ea typeface="ＭＳ Ｐゴシック" panose="020B0600070205080204" pitchFamily="34" charset="-128"/>
                <a:cs typeface="Times New Roman" panose="02020603050405020304" pitchFamily="18" charset="0"/>
              </a:rPr>
              <a:t>i</a:t>
            </a:r>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 = model + </a:t>
            </a:r>
            <a:r>
              <a:rPr lang="en-US" altLang="en-US" dirty="0" err="1">
                <a:latin typeface="Times New Roman" panose="02020603050405020304" pitchFamily="18" charset="0"/>
                <a:ea typeface="ＭＳ Ｐゴシック" panose="020B0600070205080204" pitchFamily="34" charset="-128"/>
                <a:cs typeface="Times New Roman" panose="02020603050405020304" pitchFamily="18" charset="0"/>
              </a:rPr>
              <a:t>error</a:t>
            </a:r>
            <a:r>
              <a:rPr lang="en-US" altLang="en-US" baseline="-25000" dirty="0" err="1">
                <a:latin typeface="Times New Roman" panose="02020603050405020304" pitchFamily="18" charset="0"/>
                <a:ea typeface="ＭＳ Ｐゴシック" panose="020B0600070205080204" pitchFamily="34" charset="-128"/>
                <a:cs typeface="Times New Roman" panose="02020603050405020304" pitchFamily="18" charset="0"/>
              </a:rPr>
              <a:t>i</a:t>
            </a:r>
            <a:endParaRPr lang="en-US" altLang="en-US" baseline="-25000" dirty="0">
              <a:latin typeface="Times New Roman" panose="02020603050405020304" pitchFamily="18" charset="0"/>
              <a:ea typeface="ＭＳ Ｐゴシック" panose="020B0600070205080204" pitchFamily="34" charset="-128"/>
              <a:cs typeface="Times New Roman" panose="02020603050405020304" pitchFamily="18" charset="0"/>
            </a:endParaRPr>
          </a:p>
          <a:p>
            <a:pPr marL="0" indent="0" algn="ctr">
              <a:buFontTx/>
              <a:buNone/>
            </a:pPr>
            <a:endParaRPr lang="en-US" altLang="en-US" baseline="-25000" dirty="0">
              <a:latin typeface="Times New Roman" panose="02020603050405020304" pitchFamily="18" charset="0"/>
              <a:ea typeface="ＭＳ Ｐゴシック" panose="020B0600070205080204" pitchFamily="34" charset="-128"/>
              <a:cs typeface="Times New Roman" panose="02020603050405020304" pitchFamily="18" charset="0"/>
            </a:endParaRPr>
          </a:p>
          <a:p>
            <a:pPr marL="0" indent="0" algn="ctr">
              <a:buFontTx/>
              <a:buNone/>
            </a:pPr>
            <a:r>
              <a:rPr lang="en-US" altLang="en-US" dirty="0">
                <a:ea typeface="ＭＳ Ｐゴシック" panose="020B0600070205080204" pitchFamily="34" charset="-128"/>
              </a:rPr>
              <a:t>This means that every response can be predicted from the model we choose to fit to the data plus come error.</a:t>
            </a:r>
          </a:p>
          <a:p>
            <a:endParaRPr lang="en-US" dirty="0"/>
          </a:p>
        </p:txBody>
      </p:sp>
    </p:spTree>
    <p:extLst>
      <p:ext uri="{BB962C8B-B14F-4D97-AF65-F5344CB8AC3E}">
        <p14:creationId xmlns:p14="http://schemas.microsoft.com/office/powerpoint/2010/main" val="3419067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7FA1-66D7-471E-BAEE-F62B069B4D8E}"/>
              </a:ext>
            </a:extLst>
          </p:cNvPr>
          <p:cNvSpPr>
            <a:spLocks noGrp="1"/>
          </p:cNvSpPr>
          <p:nvPr>
            <p:ph type="title"/>
          </p:nvPr>
        </p:nvSpPr>
        <p:spPr/>
        <p:txBody>
          <a:bodyPr/>
          <a:lstStyle/>
          <a:p>
            <a:r>
              <a:rPr lang="en-US" dirty="0"/>
              <a:t>Interaction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27891-1DF7-413E-99ED-595A2DE08BA6}"/>
                  </a:ext>
                </a:extLst>
              </p:cNvPr>
              <p:cNvSpPr>
                <a:spLocks noGrp="1"/>
              </p:cNvSpPr>
              <p:nvPr>
                <p:ph idx="1"/>
              </p:nvPr>
            </p:nvSpPr>
            <p:spPr/>
            <p:txBody>
              <a:bodyPr/>
              <a:lstStyle/>
              <a:p>
                <a:r>
                  <a:rPr lang="en-US" dirty="0"/>
                  <a:t>For effect modifiers, you want to model an interaction term </a:t>
                </a:r>
              </a:p>
              <a:p>
                <a:pPr lvl="1"/>
                <a:r>
                  <a:rPr lang="en-US" dirty="0"/>
                  <a:t>Example: variable Z is an effect modifier on the relationship between X -&gt; Y </a:t>
                </a:r>
              </a:p>
              <a:p>
                <a:r>
                  <a:rPr lang="en-US" b="1" dirty="0"/>
                  <a:t>Hierarchy principal</a:t>
                </a:r>
                <a:r>
                  <a:rPr lang="en-US" dirty="0"/>
                  <a:t>: When a product term is included in a model, you must retain the variables included in the interaction as predictors in the model.</a:t>
                </a:r>
              </a:p>
              <a:p>
                <a:pPr marL="0" indent="0" algn="ctr">
                  <a:buNone/>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 </m:t>
                    </m:r>
                  </m:oMath>
                </a14:m>
                <a:r>
                  <a:rPr lang="en-US" dirty="0"/>
                  <a:t>  </a:t>
                </a:r>
              </a:p>
              <a:p>
                <a:pPr marL="0" indent="0" algn="ctr">
                  <a:buNone/>
                </a:pPr>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70927891-1DF7-413E-99ED-595A2DE08BA6}"/>
                  </a:ext>
                </a:extLst>
              </p:cNvPr>
              <p:cNvSpPr>
                <a:spLocks noGrp="1" noRot="1" noChangeAspect="1" noMove="1" noResize="1" noEditPoints="1" noAdjustHandles="1" noChangeArrowheads="1" noChangeShapeType="1" noTextEdit="1"/>
              </p:cNvSpPr>
              <p:nvPr>
                <p:ph idx="1"/>
              </p:nvPr>
            </p:nvSpPr>
            <p:spPr>
              <a:blipFill>
                <a:blip r:embed="rId2"/>
                <a:stretch>
                  <a:fillRect l="-1043" t="-2241" r="-870"/>
                </a:stretch>
              </a:blipFill>
            </p:spPr>
            <p:txBody>
              <a:bodyPr/>
              <a:lstStyle/>
              <a:p>
                <a:r>
                  <a:rPr lang="en-US">
                    <a:noFill/>
                  </a:rPr>
                  <a:t> </a:t>
                </a:r>
              </a:p>
            </p:txBody>
          </p:sp>
        </mc:Fallback>
      </mc:AlternateContent>
    </p:spTree>
    <p:extLst>
      <p:ext uri="{BB962C8B-B14F-4D97-AF65-F5344CB8AC3E}">
        <p14:creationId xmlns:p14="http://schemas.microsoft.com/office/powerpoint/2010/main" val="183595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F586-089A-415B-83A6-E97EDF0C44AA}"/>
              </a:ext>
            </a:extLst>
          </p:cNvPr>
          <p:cNvSpPr>
            <a:spLocks noGrp="1"/>
          </p:cNvSpPr>
          <p:nvPr>
            <p:ph type="title"/>
          </p:nvPr>
        </p:nvSpPr>
        <p:spPr/>
        <p:txBody>
          <a:bodyPr/>
          <a:lstStyle/>
          <a:p>
            <a:r>
              <a:rPr lang="en-US" dirty="0"/>
              <a:t>Interaction Example</a:t>
            </a:r>
          </a:p>
        </p:txBody>
      </p:sp>
      <p:sp>
        <p:nvSpPr>
          <p:cNvPr id="3" name="Content Placeholder 2">
            <a:extLst>
              <a:ext uri="{FF2B5EF4-FFF2-40B4-BE49-F238E27FC236}">
                <a16:creationId xmlns:a16="http://schemas.microsoft.com/office/drawing/2014/main" id="{7E9648FA-2765-48D3-94E0-7A58FFE356DE}"/>
              </a:ext>
            </a:extLst>
          </p:cNvPr>
          <p:cNvSpPr>
            <a:spLocks noGrp="1"/>
          </p:cNvSpPr>
          <p:nvPr>
            <p:ph idx="1"/>
          </p:nvPr>
        </p:nvSpPr>
        <p:spPr/>
        <p:txBody>
          <a:bodyPr>
            <a:normAutofit lnSpcReduction="10000"/>
          </a:bodyPr>
          <a:lstStyle/>
          <a:p>
            <a:pPr marL="0" indent="0">
              <a:buFontTx/>
              <a:buNone/>
              <a:defRPr/>
            </a:pPr>
            <a:r>
              <a:rPr lang="en-US" sz="3200" dirty="0">
                <a:solidFill>
                  <a:srgbClr val="000000"/>
                </a:solidFill>
              </a:rPr>
              <a:t>We are interested in the effect of rainfall (potential predictor) of concentration of fungal toxin in nuts (</a:t>
            </a:r>
            <a:r>
              <a:rPr lang="el-GR" sz="3200" dirty="0">
                <a:solidFill>
                  <a:srgbClr val="000000"/>
                </a:solidFill>
              </a:rPr>
              <a:t>μ</a:t>
            </a:r>
            <a:r>
              <a:rPr lang="en-US" sz="3200" dirty="0">
                <a:solidFill>
                  <a:srgbClr val="000000"/>
                </a:solidFill>
              </a:rPr>
              <a:t>g per 100g).  However, there is previous studies that have shown this relationship also depends on how hot the temperature is.</a:t>
            </a:r>
          </a:p>
          <a:p>
            <a:pPr marL="457200" indent="-457200">
              <a:buFont typeface="+mj-lt"/>
              <a:buAutoNum type="arabicPeriod"/>
              <a:defRPr/>
            </a:pPr>
            <a:r>
              <a:rPr lang="en-US" b="1" u="sng" dirty="0">
                <a:solidFill>
                  <a:srgbClr val="000000"/>
                </a:solidFill>
              </a:rPr>
              <a:t>rainfall</a:t>
            </a:r>
            <a:r>
              <a:rPr lang="en-US" dirty="0">
                <a:solidFill>
                  <a:srgbClr val="000000"/>
                </a:solidFill>
              </a:rPr>
              <a:t> - average amount of rainfall in cm per week</a:t>
            </a:r>
          </a:p>
          <a:p>
            <a:pPr marL="457200" indent="-457200">
              <a:buFont typeface="+mj-lt"/>
              <a:buAutoNum type="arabicPeriod"/>
              <a:defRPr/>
            </a:pPr>
            <a:r>
              <a:rPr lang="en-US" b="1" u="sng" dirty="0" err="1">
                <a:solidFill>
                  <a:srgbClr val="000000"/>
                </a:solidFill>
              </a:rPr>
              <a:t>noon_temp</a:t>
            </a:r>
            <a:r>
              <a:rPr lang="en-US" dirty="0">
                <a:solidFill>
                  <a:srgbClr val="000000"/>
                </a:solidFill>
              </a:rPr>
              <a:t> – average temperature (degrees Celsius) at noon</a:t>
            </a:r>
          </a:p>
          <a:p>
            <a:pPr marL="0" indent="0">
              <a:buNone/>
              <a:defRPr/>
            </a:pPr>
            <a:endParaRPr lang="en-US" dirty="0">
              <a:solidFill>
                <a:srgbClr val="000000"/>
              </a:solidFill>
            </a:endParaRPr>
          </a:p>
          <a:p>
            <a:pPr marL="0" indent="0">
              <a:buNone/>
              <a:defRPr/>
            </a:pPr>
            <a:r>
              <a:rPr lang="en-US" dirty="0">
                <a:solidFill>
                  <a:srgbClr val="000000"/>
                </a:solidFill>
              </a:rPr>
              <a:t>For ease of interpretation in modeling, we are going to stratify our </a:t>
            </a:r>
            <a:r>
              <a:rPr lang="en-US" dirty="0" err="1">
                <a:solidFill>
                  <a:srgbClr val="000000"/>
                </a:solidFill>
              </a:rPr>
              <a:t>noon_temp</a:t>
            </a:r>
            <a:r>
              <a:rPr lang="en-US" dirty="0">
                <a:solidFill>
                  <a:srgbClr val="000000"/>
                </a:solidFill>
              </a:rPr>
              <a:t> as being low or high (depending on if it’s below or above the median temperature value).  </a:t>
            </a:r>
          </a:p>
          <a:p>
            <a:pPr marL="0" indent="0">
              <a:buNone/>
            </a:pPr>
            <a:endParaRPr lang="en-US" dirty="0"/>
          </a:p>
        </p:txBody>
      </p:sp>
    </p:spTree>
    <p:extLst>
      <p:ext uri="{BB962C8B-B14F-4D97-AF65-F5344CB8AC3E}">
        <p14:creationId xmlns:p14="http://schemas.microsoft.com/office/powerpoint/2010/main" val="3944028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47372-281D-4C2A-BB81-9DCA72FE811F}"/>
              </a:ext>
            </a:extLst>
          </p:cNvPr>
          <p:cNvSpPr>
            <a:spLocks noGrp="1"/>
          </p:cNvSpPr>
          <p:nvPr>
            <p:ph type="title"/>
          </p:nvPr>
        </p:nvSpPr>
        <p:spPr/>
        <p:txBody>
          <a:bodyPr/>
          <a:lstStyle/>
          <a:p>
            <a:r>
              <a:rPr lang="en-US" dirty="0"/>
              <a:t>Code/Results in R</a:t>
            </a:r>
          </a:p>
        </p:txBody>
      </p:sp>
      <p:sp>
        <p:nvSpPr>
          <p:cNvPr id="6" name="TextBox 5">
            <a:extLst>
              <a:ext uri="{FF2B5EF4-FFF2-40B4-BE49-F238E27FC236}">
                <a16:creationId xmlns:a16="http://schemas.microsoft.com/office/drawing/2014/main" id="{AAA10E27-E6CF-4FA2-AB27-EDF305D559AA}"/>
              </a:ext>
            </a:extLst>
          </p:cNvPr>
          <p:cNvSpPr txBox="1"/>
          <p:nvPr/>
        </p:nvSpPr>
        <p:spPr>
          <a:xfrm>
            <a:off x="9306754" y="2827681"/>
            <a:ext cx="2192820" cy="2585323"/>
          </a:xfrm>
          <a:prstGeom prst="rect">
            <a:avLst/>
          </a:prstGeom>
          <a:noFill/>
          <a:ln>
            <a:solidFill>
              <a:srgbClr val="FF0000"/>
            </a:solidFill>
          </a:ln>
        </p:spPr>
        <p:txBody>
          <a:bodyPr wrap="square" rtlCol="0">
            <a:spAutoFit/>
          </a:bodyPr>
          <a:lstStyle/>
          <a:p>
            <a:r>
              <a:rPr lang="en-US" dirty="0">
                <a:solidFill>
                  <a:srgbClr val="FF0000"/>
                </a:solidFill>
              </a:rPr>
              <a:t>CAUTION: in R using an * automatically includes all lower order effects (i.e. main effects) </a:t>
            </a:r>
          </a:p>
          <a:p>
            <a:endParaRPr lang="en-US" dirty="0">
              <a:solidFill>
                <a:srgbClr val="FF0000"/>
              </a:solidFill>
            </a:endParaRPr>
          </a:p>
          <a:p>
            <a:r>
              <a:rPr lang="en-US" dirty="0">
                <a:solidFill>
                  <a:srgbClr val="FF0000"/>
                </a:solidFill>
              </a:rPr>
              <a:t>In SAS this is NOT the case and need to hard code this.  </a:t>
            </a:r>
          </a:p>
        </p:txBody>
      </p:sp>
      <p:pic>
        <p:nvPicPr>
          <p:cNvPr id="10" name="Picture 9">
            <a:extLst>
              <a:ext uri="{FF2B5EF4-FFF2-40B4-BE49-F238E27FC236}">
                <a16:creationId xmlns:a16="http://schemas.microsoft.com/office/drawing/2014/main" id="{33726BBC-BD1A-42BC-AB0E-49D966B94473}"/>
              </a:ext>
            </a:extLst>
          </p:cNvPr>
          <p:cNvPicPr>
            <a:picLocks noChangeAspect="1"/>
          </p:cNvPicPr>
          <p:nvPr/>
        </p:nvPicPr>
        <p:blipFill>
          <a:blip r:embed="rId2"/>
          <a:stretch>
            <a:fillRect/>
          </a:stretch>
        </p:blipFill>
        <p:spPr>
          <a:xfrm>
            <a:off x="356386" y="1404842"/>
            <a:ext cx="11479227" cy="1362265"/>
          </a:xfrm>
          <a:prstGeom prst="rect">
            <a:avLst/>
          </a:prstGeom>
        </p:spPr>
      </p:pic>
      <p:pic>
        <p:nvPicPr>
          <p:cNvPr id="12" name="Picture 11">
            <a:extLst>
              <a:ext uri="{FF2B5EF4-FFF2-40B4-BE49-F238E27FC236}">
                <a16:creationId xmlns:a16="http://schemas.microsoft.com/office/drawing/2014/main" id="{F9DA2CCE-CF5C-401E-996A-D2D4F345AFD6}"/>
              </a:ext>
            </a:extLst>
          </p:cNvPr>
          <p:cNvPicPr>
            <a:picLocks noChangeAspect="1"/>
          </p:cNvPicPr>
          <p:nvPr/>
        </p:nvPicPr>
        <p:blipFill>
          <a:blip r:embed="rId3"/>
          <a:stretch>
            <a:fillRect/>
          </a:stretch>
        </p:blipFill>
        <p:spPr>
          <a:xfrm>
            <a:off x="1040716" y="2638424"/>
            <a:ext cx="6750733" cy="4105547"/>
          </a:xfrm>
          <a:prstGeom prst="rect">
            <a:avLst/>
          </a:prstGeom>
        </p:spPr>
      </p:pic>
      <p:cxnSp>
        <p:nvCxnSpPr>
          <p:cNvPr id="8" name="Straight Arrow Connector 7">
            <a:extLst>
              <a:ext uri="{FF2B5EF4-FFF2-40B4-BE49-F238E27FC236}">
                <a16:creationId xmlns:a16="http://schemas.microsoft.com/office/drawing/2014/main" id="{09CA3B53-55E8-4ACB-88C4-102F2BDFF291}"/>
              </a:ext>
            </a:extLst>
          </p:cNvPr>
          <p:cNvCxnSpPr>
            <a:cxnSpLocks/>
            <a:stCxn id="6" idx="1"/>
          </p:cNvCxnSpPr>
          <p:nvPr/>
        </p:nvCxnSpPr>
        <p:spPr>
          <a:xfrm flipH="1" flipV="1">
            <a:off x="6381750" y="2295525"/>
            <a:ext cx="2925004" cy="18248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3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2F065-01DC-41E8-A221-46D1DE8921C0}"/>
              </a:ext>
            </a:extLst>
          </p:cNvPr>
          <p:cNvSpPr>
            <a:spLocks noGrp="1"/>
          </p:cNvSpPr>
          <p:nvPr>
            <p:ph type="title"/>
          </p:nvPr>
        </p:nvSpPr>
        <p:spPr/>
        <p:txBody>
          <a:bodyPr/>
          <a:lstStyle/>
          <a:p>
            <a:r>
              <a:rPr lang="en-US" dirty="0"/>
              <a:t>Interpretation of Interaction Coefficients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B8AA4-48FE-4B5E-B151-F15244ACD093}"/>
                  </a:ext>
                </a:extLst>
              </p:cNvPr>
              <p:cNvSpPr>
                <a:spLocks noGrp="1"/>
              </p:cNvSpPr>
              <p:nvPr>
                <p:ph idx="1"/>
              </p:nvPr>
            </p:nvSpPr>
            <p:spPr/>
            <p:txBody>
              <a:bodyPr>
                <a:normAutofit fontScale="92500"/>
              </a:bodyPr>
              <a:lstStyle/>
              <a:p>
                <a:r>
                  <a:rPr lang="en-US" dirty="0"/>
                  <a:t>We cannot interpret the interaction effect beta coefficient directly</a:t>
                </a:r>
              </a:p>
              <a:p>
                <a:pPr>
                  <a:spcAft>
                    <a:spcPts val="0"/>
                  </a:spcAf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0</m:t>
                        </m:r>
                      </m:sub>
                    </m:sSub>
                  </m:oMath>
                </a14:m>
                <a:r>
                  <a:rPr lang="en-US" sz="2400" dirty="0">
                    <a:latin typeface="Helvetica" pitchFamily="2" charset="0"/>
                  </a:rPr>
                  <a:t> </a:t>
                </a:r>
                <a:r>
                  <a:rPr lang="en-US" sz="2400" dirty="0"/>
                  <a:t>- the mean fungus content is 13.4 micrograms per 100 grams of nut when the area has:</a:t>
                </a:r>
              </a:p>
              <a:p>
                <a:pPr lvl="1">
                  <a:spcAft>
                    <a:spcPts val="0"/>
                  </a:spcAft>
                </a:pPr>
                <a:r>
                  <a:rPr lang="en-US" sz="2000" dirty="0"/>
                  <a:t>Average rainfall of 0 cm per week</a:t>
                </a:r>
              </a:p>
              <a:p>
                <a:pPr lvl="1">
                  <a:spcAft>
                    <a:spcPts val="0"/>
                  </a:spcAft>
                </a:pPr>
                <a:r>
                  <a:rPr lang="en-US" sz="2000" dirty="0"/>
                  <a:t>The noon temperature is low </a:t>
                </a:r>
              </a:p>
              <a:p>
                <a:pPr>
                  <a:spcAft>
                    <a:spcPts val="2000"/>
                  </a:spcAf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𝑟𝑎𝑖𝑛</m:t>
                        </m:r>
                      </m:sub>
                    </m:sSub>
                  </m:oMath>
                </a14:m>
                <a:r>
                  <a:rPr lang="en-US" sz="2400" dirty="0">
                    <a:latin typeface="Helvetica" pitchFamily="2" charset="0"/>
                  </a:rPr>
                  <a:t> </a:t>
                </a:r>
                <a:r>
                  <a:rPr lang="en-US" sz="2400" dirty="0"/>
                  <a:t>- A 1 cm/week increase in rainfall is associated with an increase of 4.7 micrograms of fungus per 100 grams of nut </a:t>
                </a:r>
                <a:r>
                  <a:rPr lang="en-US" sz="2400" b="1" dirty="0"/>
                  <a:t>when</a:t>
                </a:r>
                <a:r>
                  <a:rPr lang="en-US" sz="2400" dirty="0"/>
                  <a:t> average noon temperature is low</a:t>
                </a:r>
              </a:p>
              <a:p>
                <a:pPr>
                  <a:spcAft>
                    <a:spcPts val="2000"/>
                  </a:spcAft>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𝑟𝑎𝑖𝑛</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rPr>
                          <m:t>𝑟𝑎𝑖𝑛</m:t>
                        </m:r>
                        <m:r>
                          <a:rPr lang="en-US" sz="2400" b="0" i="1" smtClean="0">
                            <a:latin typeface="Cambria Math" panose="02040503050406030204" pitchFamily="18" charset="0"/>
                          </a:rPr>
                          <m:t>∗</m:t>
                        </m:r>
                        <m:r>
                          <a:rPr lang="en-US" sz="2400" b="0" i="1" smtClean="0">
                            <a:latin typeface="Cambria Math" panose="02040503050406030204" pitchFamily="18" charset="0"/>
                          </a:rPr>
                          <m:t>𝑛𝑜𝑜𝑛</m:t>
                        </m:r>
                        <m:r>
                          <a:rPr lang="en-US" sz="2400" b="0" i="1" smtClean="0">
                            <a:latin typeface="Cambria Math" panose="02040503050406030204" pitchFamily="18" charset="0"/>
                          </a:rPr>
                          <m:t>_</m:t>
                        </m:r>
                        <m:r>
                          <a:rPr lang="en-US" sz="2400" b="0" i="1" smtClean="0">
                            <a:latin typeface="Cambria Math" panose="02040503050406030204" pitchFamily="18" charset="0"/>
                          </a:rPr>
                          <m:t>𝑡𝑒𝑚𝑝</m:t>
                        </m:r>
                      </m:sub>
                    </m:sSub>
                  </m:oMath>
                </a14:m>
                <a:r>
                  <a:rPr lang="en-US" sz="2400" dirty="0">
                    <a:latin typeface="Helvetica" pitchFamily="2" charset="0"/>
                  </a:rPr>
                  <a:t> </a:t>
                </a:r>
                <a:r>
                  <a:rPr lang="en-US" sz="2400" dirty="0"/>
                  <a:t>- A 1 cm/week increase in rainfall is associated with an increase of 11 (4.7 + 6.3) micrograms of fungus per 100 grams of nut </a:t>
                </a:r>
                <a:r>
                  <a:rPr lang="en-US" sz="2400" b="1" dirty="0"/>
                  <a:t>when</a:t>
                </a:r>
                <a:r>
                  <a:rPr lang="en-US" sz="2400" dirty="0"/>
                  <a:t> average noon temperature is high </a:t>
                </a:r>
              </a:p>
              <a:p>
                <a:pPr>
                  <a:spcAft>
                    <a:spcPts val="2000"/>
                  </a:spcAft>
                </a:pPr>
                <a:endParaRPr lang="en-US" sz="2400" dirty="0"/>
              </a:p>
              <a:p>
                <a:pPr>
                  <a:spcAft>
                    <a:spcPts val="2000"/>
                  </a:spcAft>
                </a:pPr>
                <a:endParaRPr lang="en-US" sz="2400" dirty="0"/>
              </a:p>
              <a:p>
                <a:pPr lvl="1">
                  <a:spcAft>
                    <a:spcPts val="2000"/>
                  </a:spcAft>
                </a:pPr>
                <a:endParaRPr lang="en-US" sz="2000" dirty="0"/>
              </a:p>
            </p:txBody>
          </p:sp>
        </mc:Choice>
        <mc:Fallback xmlns="">
          <p:sp>
            <p:nvSpPr>
              <p:cNvPr id="3" name="Content Placeholder 2">
                <a:extLst>
                  <a:ext uri="{FF2B5EF4-FFF2-40B4-BE49-F238E27FC236}">
                    <a16:creationId xmlns:a16="http://schemas.microsoft.com/office/drawing/2014/main" id="{28EB8AA4-48FE-4B5E-B151-F15244ACD093}"/>
                  </a:ext>
                </a:extLst>
              </p:cNvPr>
              <p:cNvSpPr>
                <a:spLocks noGrp="1" noRot="1" noChangeAspect="1" noMove="1" noResize="1" noEditPoints="1" noAdjustHandles="1" noChangeArrowheads="1" noChangeShapeType="1" noTextEdit="1"/>
              </p:cNvSpPr>
              <p:nvPr>
                <p:ph idx="1"/>
              </p:nvPr>
            </p:nvSpPr>
            <p:spPr>
              <a:blipFill>
                <a:blip r:embed="rId2"/>
                <a:stretch>
                  <a:fillRect l="-928" t="-2101" r="-696"/>
                </a:stretch>
              </a:blipFill>
            </p:spPr>
            <p:txBody>
              <a:bodyPr/>
              <a:lstStyle/>
              <a:p>
                <a:r>
                  <a:rPr lang="en-US">
                    <a:noFill/>
                  </a:rPr>
                  <a:t> </a:t>
                </a:r>
              </a:p>
            </p:txBody>
          </p:sp>
        </mc:Fallback>
      </mc:AlternateContent>
    </p:spTree>
    <p:extLst>
      <p:ext uri="{BB962C8B-B14F-4D97-AF65-F5344CB8AC3E}">
        <p14:creationId xmlns:p14="http://schemas.microsoft.com/office/powerpoint/2010/main" val="241531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2E8D-3ABA-4898-A6D8-45F629C0B4E2}"/>
              </a:ext>
            </a:extLst>
          </p:cNvPr>
          <p:cNvSpPr>
            <a:spLocks noGrp="1"/>
          </p:cNvSpPr>
          <p:nvPr>
            <p:ph type="title"/>
          </p:nvPr>
        </p:nvSpPr>
        <p:spPr/>
        <p:txBody>
          <a:bodyPr/>
          <a:lstStyle/>
          <a:p>
            <a:r>
              <a:rPr lang="en-US" altLang="en-US" dirty="0">
                <a:ea typeface="ＭＳ Ｐゴシック" panose="020B0600070205080204" pitchFamily="34" charset="-128"/>
              </a:rPr>
              <a:t>Hypothesis tests for individual regression coefficients</a:t>
            </a:r>
            <a:endParaRPr lang="en-US" dirty="0"/>
          </a:p>
        </p:txBody>
      </p:sp>
      <p:sp>
        <p:nvSpPr>
          <p:cNvPr id="3" name="Content Placeholder 2">
            <a:extLst>
              <a:ext uri="{FF2B5EF4-FFF2-40B4-BE49-F238E27FC236}">
                <a16:creationId xmlns:a16="http://schemas.microsoft.com/office/drawing/2014/main" id="{F652820F-063E-4AFD-89E9-E69A570BF4EE}"/>
              </a:ext>
            </a:extLst>
          </p:cNvPr>
          <p:cNvSpPr>
            <a:spLocks noGrp="1"/>
          </p:cNvSpPr>
          <p:nvPr>
            <p:ph idx="1"/>
          </p:nvPr>
        </p:nvSpPr>
        <p:spPr>
          <a:xfrm>
            <a:off x="819150" y="3914774"/>
            <a:ext cx="10515600" cy="2557463"/>
          </a:xfrm>
        </p:spPr>
        <p:txBody>
          <a:bodyPr>
            <a:normAutofit/>
          </a:bodyPr>
          <a:lstStyle/>
          <a:p>
            <a:pPr marL="0" indent="0">
              <a:buFontTx/>
              <a:buNone/>
            </a:pPr>
            <a:r>
              <a:rPr lang="en-US" altLang="en-US" b="1" dirty="0">
                <a:ea typeface="ＭＳ Ｐゴシック" panose="020B0600070205080204" pitchFamily="34" charset="-128"/>
              </a:rPr>
              <a:t>Null Hypothesis</a:t>
            </a:r>
            <a:r>
              <a:rPr lang="en-US" altLang="en-US" dirty="0">
                <a:ea typeface="ＭＳ Ｐゴシック" panose="020B0600070205080204" pitchFamily="34" charset="-128"/>
              </a:rPr>
              <a:t>: There is no linear association between the explanatory variable </a:t>
            </a:r>
            <a:r>
              <a:rPr lang="en-US" altLang="en-US" i="1" dirty="0" err="1">
                <a:latin typeface="Times New Roman" panose="02020603050405020304" pitchFamily="18" charset="0"/>
                <a:ea typeface="ＭＳ Ｐゴシック" panose="020B0600070205080204" pitchFamily="34" charset="-128"/>
                <a:cs typeface="Times New Roman" panose="02020603050405020304" pitchFamily="18" charset="0"/>
              </a:rPr>
              <a:t>i</a:t>
            </a:r>
            <a:r>
              <a:rPr lang="en-US" altLang="en-US" dirty="0">
                <a:ea typeface="ＭＳ Ｐゴシック" panose="020B0600070205080204" pitchFamily="34" charset="-128"/>
              </a:rPr>
              <a:t> and the outcome when the other explanatory variables are held constant</a:t>
            </a:r>
          </a:p>
          <a:p>
            <a:pPr marL="0" indent="0">
              <a:buFontTx/>
              <a:buNone/>
            </a:pPr>
            <a:r>
              <a:rPr lang="en-US" altLang="en-US" b="1" dirty="0">
                <a:ea typeface="ＭＳ Ｐゴシック" panose="020B0600070205080204" pitchFamily="34" charset="-128"/>
              </a:rPr>
              <a:t>Alternative Hypothesis</a:t>
            </a:r>
            <a:r>
              <a:rPr lang="en-US" altLang="en-US" dirty="0">
                <a:ea typeface="ＭＳ Ｐゴシック" panose="020B0600070205080204" pitchFamily="34" charset="-128"/>
              </a:rPr>
              <a:t>: There is an association between the explanatory variable </a:t>
            </a:r>
            <a:r>
              <a:rPr lang="en-US" altLang="en-US" i="1" dirty="0" err="1">
                <a:latin typeface="Times New Roman" panose="02020603050405020304" pitchFamily="18" charset="0"/>
                <a:ea typeface="ＭＳ Ｐゴシック" panose="020B0600070205080204" pitchFamily="34" charset="-128"/>
                <a:cs typeface="Times New Roman" panose="02020603050405020304" pitchFamily="18" charset="0"/>
              </a:rPr>
              <a:t>i</a:t>
            </a:r>
            <a:r>
              <a:rPr lang="en-US" altLang="en-US" dirty="0">
                <a:ea typeface="ＭＳ Ｐゴシック" panose="020B0600070205080204" pitchFamily="34" charset="-128"/>
              </a:rPr>
              <a:t> and the outcome when the </a:t>
            </a:r>
            <a:r>
              <a:rPr lang="en-US" altLang="en-US" dirty="0" err="1">
                <a:ea typeface="ＭＳ Ｐゴシック" panose="020B0600070205080204" pitchFamily="34" charset="-128"/>
              </a:rPr>
              <a:t>the</a:t>
            </a:r>
            <a:r>
              <a:rPr lang="en-US" altLang="en-US" dirty="0">
                <a:ea typeface="ＭＳ Ｐゴシック" panose="020B0600070205080204" pitchFamily="34" charset="-128"/>
              </a:rPr>
              <a:t> other explanatory variables are held constant.</a:t>
            </a:r>
          </a:p>
          <a:p>
            <a:endParaRPr lang="en-US" dirty="0"/>
          </a:p>
        </p:txBody>
      </p:sp>
      <p:pic>
        <p:nvPicPr>
          <p:cNvPr id="4" name="Picture 3">
            <a:extLst>
              <a:ext uri="{FF2B5EF4-FFF2-40B4-BE49-F238E27FC236}">
                <a16:creationId xmlns:a16="http://schemas.microsoft.com/office/drawing/2014/main" id="{6621FB15-96DD-47EF-B59C-D3F9E8220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463" y="1912938"/>
            <a:ext cx="2979737"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941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A252-E629-4233-B773-39116076DA52}"/>
              </a:ext>
            </a:extLst>
          </p:cNvPr>
          <p:cNvSpPr>
            <a:spLocks noGrp="1"/>
          </p:cNvSpPr>
          <p:nvPr>
            <p:ph type="title"/>
          </p:nvPr>
        </p:nvSpPr>
        <p:spPr/>
        <p:txBody>
          <a:bodyPr/>
          <a:lstStyle/>
          <a:p>
            <a:r>
              <a:rPr lang="en-US" dirty="0"/>
              <a:t>Linear Regression Assumptions</a:t>
            </a:r>
          </a:p>
        </p:txBody>
      </p:sp>
      <p:sp>
        <p:nvSpPr>
          <p:cNvPr id="3" name="Content Placeholder 2">
            <a:extLst>
              <a:ext uri="{FF2B5EF4-FFF2-40B4-BE49-F238E27FC236}">
                <a16:creationId xmlns:a16="http://schemas.microsoft.com/office/drawing/2014/main" id="{777E89B5-3430-4EB4-B4B8-F3448CB1F4A4}"/>
              </a:ext>
            </a:extLst>
          </p:cNvPr>
          <p:cNvSpPr>
            <a:spLocks noGrp="1"/>
          </p:cNvSpPr>
          <p:nvPr>
            <p:ph idx="1"/>
          </p:nvPr>
        </p:nvSpPr>
        <p:spPr/>
        <p:txBody>
          <a:bodyPr/>
          <a:lstStyle/>
          <a:p>
            <a:r>
              <a:rPr lang="en-US" altLang="en-US" b="1" dirty="0">
                <a:solidFill>
                  <a:srgbClr val="000000"/>
                </a:solidFill>
                <a:ea typeface="ＭＳ Ｐゴシック" panose="020B0600070205080204" pitchFamily="34" charset="-128"/>
              </a:rPr>
              <a:t>Linearity assumption</a:t>
            </a:r>
            <a:r>
              <a:rPr lang="en-US" altLang="en-US" dirty="0">
                <a:solidFill>
                  <a:srgbClr val="000000"/>
                </a:solidFill>
                <a:ea typeface="ＭＳ Ｐゴシック" panose="020B0600070205080204" pitchFamily="34" charset="-128"/>
              </a:rPr>
              <a:t>: The relationship between the mean response and the explanatory variables is linear in the explanatory variables.</a:t>
            </a:r>
          </a:p>
          <a:p>
            <a:endParaRPr lang="en-US" dirty="0"/>
          </a:p>
        </p:txBody>
      </p:sp>
      <p:pic>
        <p:nvPicPr>
          <p:cNvPr id="4" name="Picture 3">
            <a:extLst>
              <a:ext uri="{FF2B5EF4-FFF2-40B4-BE49-F238E27FC236}">
                <a16:creationId xmlns:a16="http://schemas.microsoft.com/office/drawing/2014/main" id="{4D1AB8A6-F42A-49C3-AD1C-298AE5B30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200" y="3009901"/>
            <a:ext cx="6619850"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849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35F0-02B6-45ED-8B38-F276A66B2A1A}"/>
              </a:ext>
            </a:extLst>
          </p:cNvPr>
          <p:cNvSpPr>
            <a:spLocks noGrp="1"/>
          </p:cNvSpPr>
          <p:nvPr>
            <p:ph type="title"/>
          </p:nvPr>
        </p:nvSpPr>
        <p:spPr/>
        <p:txBody>
          <a:bodyPr/>
          <a:lstStyle/>
          <a:p>
            <a:r>
              <a:rPr lang="en-US" dirty="0"/>
              <a:t>Linear Regression Assumptions</a:t>
            </a:r>
          </a:p>
        </p:txBody>
      </p:sp>
      <p:sp>
        <p:nvSpPr>
          <p:cNvPr id="3" name="Content Placeholder 2">
            <a:extLst>
              <a:ext uri="{FF2B5EF4-FFF2-40B4-BE49-F238E27FC236}">
                <a16:creationId xmlns:a16="http://schemas.microsoft.com/office/drawing/2014/main" id="{AE6FD86F-6D45-4187-AE37-077484D663A0}"/>
              </a:ext>
            </a:extLst>
          </p:cNvPr>
          <p:cNvSpPr>
            <a:spLocks noGrp="1"/>
          </p:cNvSpPr>
          <p:nvPr>
            <p:ph idx="1"/>
          </p:nvPr>
        </p:nvSpPr>
        <p:spPr/>
        <p:txBody>
          <a:bodyPr>
            <a:normAutofit/>
          </a:bodyPr>
          <a:lstStyle/>
          <a:p>
            <a:pPr>
              <a:defRPr/>
            </a:pPr>
            <a:r>
              <a:rPr lang="en-US" sz="3600" b="1" dirty="0"/>
              <a:t>Assumptions about errors:</a:t>
            </a:r>
          </a:p>
          <a:p>
            <a:pPr lvl="1">
              <a:buFont typeface="+mj-lt"/>
              <a:buAutoNum type="arabicPeriod"/>
              <a:defRPr/>
            </a:pPr>
            <a:r>
              <a:rPr lang="en-US" sz="3200" dirty="0">
                <a:solidFill>
                  <a:srgbClr val="000000"/>
                </a:solidFill>
              </a:rPr>
              <a:t>The errors are assumed to follow a normal distribution.</a:t>
            </a:r>
          </a:p>
          <a:p>
            <a:pPr lvl="1">
              <a:buFont typeface="+mj-lt"/>
              <a:buAutoNum type="arabicPeriod"/>
              <a:defRPr/>
            </a:pPr>
            <a:r>
              <a:rPr lang="en-US" sz="3200" dirty="0">
                <a:solidFill>
                  <a:srgbClr val="000000"/>
                </a:solidFill>
              </a:rPr>
              <a:t>The errors have a mean of zero.</a:t>
            </a:r>
          </a:p>
          <a:p>
            <a:pPr lvl="1">
              <a:buFont typeface="+mj-lt"/>
              <a:buAutoNum type="arabicPeriod"/>
              <a:defRPr/>
            </a:pPr>
            <a:r>
              <a:rPr lang="en-US" sz="3200" dirty="0">
                <a:solidFill>
                  <a:srgbClr val="000000"/>
                </a:solidFill>
              </a:rPr>
              <a:t>The errors have constant variance (homoscedasticity or homogeneity of variance).</a:t>
            </a:r>
          </a:p>
          <a:p>
            <a:pPr lvl="1">
              <a:buFont typeface="+mj-lt"/>
              <a:buAutoNum type="arabicPeriod"/>
              <a:defRPr/>
            </a:pPr>
            <a:r>
              <a:rPr lang="en-US" sz="3200" dirty="0">
                <a:solidFill>
                  <a:srgbClr val="000000"/>
                </a:solidFill>
              </a:rPr>
              <a:t>The errors are independent of one another.</a:t>
            </a:r>
          </a:p>
          <a:p>
            <a:endParaRPr lang="en-US" dirty="0"/>
          </a:p>
        </p:txBody>
      </p:sp>
    </p:spTree>
    <p:extLst>
      <p:ext uri="{BB962C8B-B14F-4D97-AF65-F5344CB8AC3E}">
        <p14:creationId xmlns:p14="http://schemas.microsoft.com/office/powerpoint/2010/main" val="7063416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83BD4-4E59-46C7-A978-E926954C32E4}"/>
              </a:ext>
            </a:extLst>
          </p:cNvPr>
          <p:cNvSpPr>
            <a:spLocks noGrp="1"/>
          </p:cNvSpPr>
          <p:nvPr>
            <p:ph type="title"/>
          </p:nvPr>
        </p:nvSpPr>
        <p:spPr/>
        <p:txBody>
          <a:bodyPr/>
          <a:lstStyle/>
          <a:p>
            <a:r>
              <a:rPr lang="en-US" dirty="0"/>
              <a:t>Linear Regression Assumptions</a:t>
            </a:r>
          </a:p>
        </p:txBody>
      </p:sp>
      <p:sp>
        <p:nvSpPr>
          <p:cNvPr id="3" name="Content Placeholder 2">
            <a:extLst>
              <a:ext uri="{FF2B5EF4-FFF2-40B4-BE49-F238E27FC236}">
                <a16:creationId xmlns:a16="http://schemas.microsoft.com/office/drawing/2014/main" id="{D7A038B6-878C-48C1-9887-C2C181E1E379}"/>
              </a:ext>
            </a:extLst>
          </p:cNvPr>
          <p:cNvSpPr>
            <a:spLocks noGrp="1"/>
          </p:cNvSpPr>
          <p:nvPr>
            <p:ph idx="1"/>
          </p:nvPr>
        </p:nvSpPr>
        <p:spPr/>
        <p:txBody>
          <a:bodyPr/>
          <a:lstStyle/>
          <a:p>
            <a:r>
              <a:rPr lang="en-US" altLang="en-US" sz="3600" b="1" dirty="0">
                <a:ea typeface="ＭＳ Ｐゴシック" panose="020B0600070205080204" pitchFamily="34" charset="-128"/>
              </a:rPr>
              <a:t>Assumptions about explanatory variables</a:t>
            </a:r>
            <a:endParaRPr lang="en-US" altLang="en-US" sz="3200" b="1" dirty="0">
              <a:ea typeface="ＭＳ Ｐゴシック" panose="020B0600070205080204" pitchFamily="34" charset="-128"/>
            </a:endParaRPr>
          </a:p>
          <a:p>
            <a:pPr lvl="1">
              <a:buFont typeface="Gill Sans" panose="020B0502020104020203" pitchFamily="34" charset="-79"/>
              <a:buAutoNum type="arabicPeriod"/>
            </a:pPr>
            <a:r>
              <a:rPr lang="en-US" altLang="en-US" sz="3200" dirty="0">
                <a:solidFill>
                  <a:srgbClr val="000000"/>
                </a:solidFill>
                <a:ea typeface="ＭＳ Ｐゴシック" panose="020B0600070205080204" pitchFamily="34" charset="-128"/>
              </a:rPr>
              <a:t>The explanatory variables are nonrandom (fixed).</a:t>
            </a:r>
          </a:p>
          <a:p>
            <a:pPr lvl="1">
              <a:buFont typeface="Gill Sans" panose="020B0502020104020203" pitchFamily="34" charset="-79"/>
              <a:buAutoNum type="arabicPeriod"/>
            </a:pPr>
            <a:r>
              <a:rPr lang="en-US" altLang="en-US" sz="3200" dirty="0">
                <a:solidFill>
                  <a:srgbClr val="000000"/>
                </a:solidFill>
                <a:ea typeface="ＭＳ Ｐゴシック" panose="020B0600070205080204" pitchFamily="34" charset="-128"/>
              </a:rPr>
              <a:t>The explanatory variables are not highly correlated with one another.</a:t>
            </a:r>
          </a:p>
          <a:p>
            <a:endParaRPr lang="en-US" dirty="0"/>
          </a:p>
        </p:txBody>
      </p:sp>
    </p:spTree>
    <p:extLst>
      <p:ext uri="{BB962C8B-B14F-4D97-AF65-F5344CB8AC3E}">
        <p14:creationId xmlns:p14="http://schemas.microsoft.com/office/powerpoint/2010/main" val="2373407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E14A9-427C-4E7D-A846-503E79C3CCFB}"/>
              </a:ext>
            </a:extLst>
          </p:cNvPr>
          <p:cNvSpPr>
            <a:spLocks noGrp="1"/>
          </p:cNvSpPr>
          <p:nvPr>
            <p:ph type="title"/>
          </p:nvPr>
        </p:nvSpPr>
        <p:spPr/>
        <p:txBody>
          <a:bodyPr/>
          <a:lstStyle/>
          <a:p>
            <a:r>
              <a:rPr lang="en-US" dirty="0"/>
              <a:t>Linear Regression Assumptions</a:t>
            </a:r>
          </a:p>
        </p:txBody>
      </p:sp>
      <p:sp>
        <p:nvSpPr>
          <p:cNvPr id="3" name="Content Placeholder 2">
            <a:extLst>
              <a:ext uri="{FF2B5EF4-FFF2-40B4-BE49-F238E27FC236}">
                <a16:creationId xmlns:a16="http://schemas.microsoft.com/office/drawing/2014/main" id="{39A3CF52-0095-44EB-8E5D-AB660679A029}"/>
              </a:ext>
            </a:extLst>
          </p:cNvPr>
          <p:cNvSpPr>
            <a:spLocks noGrp="1"/>
          </p:cNvSpPr>
          <p:nvPr>
            <p:ph idx="1"/>
          </p:nvPr>
        </p:nvSpPr>
        <p:spPr/>
        <p:txBody>
          <a:bodyPr/>
          <a:lstStyle/>
          <a:p>
            <a:r>
              <a:rPr lang="en-US" sz="3600" b="1" dirty="0">
                <a:solidFill>
                  <a:srgbClr val="000000"/>
                </a:solidFill>
              </a:rPr>
              <a:t>Assumption about observations: </a:t>
            </a:r>
            <a:r>
              <a:rPr lang="en-US" sz="3600" dirty="0">
                <a:solidFill>
                  <a:srgbClr val="000000"/>
                </a:solidFill>
              </a:rPr>
              <a:t>All observations are equally reliable and have approximately equal role in determining the regression results in  influencing conclusions.</a:t>
            </a:r>
          </a:p>
          <a:p>
            <a:endParaRPr lang="en-US" dirty="0"/>
          </a:p>
        </p:txBody>
      </p:sp>
    </p:spTree>
    <p:extLst>
      <p:ext uri="{BB962C8B-B14F-4D97-AF65-F5344CB8AC3E}">
        <p14:creationId xmlns:p14="http://schemas.microsoft.com/office/powerpoint/2010/main" val="2069510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7B24-40FA-4BF5-B05E-85DD067C6017}"/>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62BDF0A7-5588-463F-BF92-30E15CA43F53}"/>
              </a:ext>
            </a:extLst>
          </p:cNvPr>
          <p:cNvSpPr>
            <a:spLocks noGrp="1"/>
          </p:cNvSpPr>
          <p:nvPr>
            <p:ph idx="1"/>
          </p:nvPr>
        </p:nvSpPr>
        <p:spPr/>
        <p:txBody>
          <a:bodyPr/>
          <a:lstStyle/>
          <a:p>
            <a:pPr>
              <a:lnSpc>
                <a:spcPts val="3300"/>
              </a:lnSpc>
              <a:spcAft>
                <a:spcPts val="3000"/>
              </a:spcAft>
            </a:pPr>
            <a:r>
              <a:rPr lang="en-US" altLang="en-US" dirty="0">
                <a:solidFill>
                  <a:srgbClr val="000000"/>
                </a:solidFill>
                <a:ea typeface="ＭＳ Ｐゴシック" panose="020B0600070205080204" pitchFamily="34" charset="-128"/>
              </a:rPr>
              <a:t>If we have several explanatory variables, there are many models we may potentially fit.  How do we choose which one is best?</a:t>
            </a:r>
          </a:p>
          <a:p>
            <a:pPr>
              <a:lnSpc>
                <a:spcPts val="3300"/>
              </a:lnSpc>
              <a:spcAft>
                <a:spcPts val="3000"/>
              </a:spcAft>
            </a:pPr>
            <a:r>
              <a:rPr lang="en-US" altLang="en-US" dirty="0">
                <a:solidFill>
                  <a:srgbClr val="000000"/>
                </a:solidFill>
                <a:ea typeface="ＭＳ Ｐゴシック" panose="020B0600070205080204" pitchFamily="34" charset="-128"/>
              </a:rPr>
              <a:t>There is no best model.  In general, we want the simplest model that adequately explains the data, e.g., the most parsimonious model.</a:t>
            </a:r>
          </a:p>
          <a:p>
            <a:endParaRPr lang="en-US" dirty="0"/>
          </a:p>
        </p:txBody>
      </p:sp>
    </p:spTree>
    <p:extLst>
      <p:ext uri="{BB962C8B-B14F-4D97-AF65-F5344CB8AC3E}">
        <p14:creationId xmlns:p14="http://schemas.microsoft.com/office/powerpoint/2010/main" val="82433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CD767-F6F2-4223-BEE3-7C8DF53C55CB}"/>
              </a:ext>
            </a:extLst>
          </p:cNvPr>
          <p:cNvSpPr>
            <a:spLocks noGrp="1"/>
          </p:cNvSpPr>
          <p:nvPr>
            <p:ph type="title"/>
          </p:nvPr>
        </p:nvSpPr>
        <p:spPr/>
        <p:txBody>
          <a:bodyPr/>
          <a:lstStyle/>
          <a:p>
            <a:r>
              <a:rPr lang="en-US" dirty="0"/>
              <a:t>Simple Statistical Model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28F3AF-7F9E-4487-9918-305E966D24CA}"/>
                  </a:ext>
                </a:extLst>
              </p:cNvPr>
              <p:cNvSpPr>
                <a:spLocks noGrp="1"/>
              </p:cNvSpPr>
              <p:nvPr>
                <p:ph idx="1"/>
              </p:nvPr>
            </p:nvSpPr>
            <p:spPr/>
            <p:txBody>
              <a:bodyPr/>
              <a:lstStyle/>
              <a:p>
                <a:r>
                  <a:rPr lang="en-US" dirty="0"/>
                  <a:t>The model is typically specified in terms of parameters, which are unknown constants that describe a population characteristic </a:t>
                </a:r>
              </a:p>
              <a:p>
                <a:pPr lvl="1"/>
                <a:r>
                  <a:rPr lang="en-US" dirty="0"/>
                  <a:t>Parameters are usually represented by Greek letters such as: </a:t>
                </a:r>
                <a:r>
                  <a:rPr lang="en-US" b="1" dirty="0">
                    <a:latin typeface="Cambria Math" panose="02040503050406030204" pitchFamily="18" charset="0"/>
                    <a:ea typeface="Cambria Math" panose="02040503050406030204" pitchFamily="18" charset="0"/>
                  </a:rPr>
                  <a:t>µ</a:t>
                </a:r>
                <a:r>
                  <a:rPr lang="en-US" dirty="0"/>
                  <a:t>, </a:t>
                </a:r>
                <a:r>
                  <a:rPr lang="el-GR" b="1" dirty="0">
                    <a:latin typeface="Cambria Math" panose="02040503050406030204" pitchFamily="18" charset="0"/>
                    <a:ea typeface="Cambria Math" panose="02040503050406030204" pitchFamily="18" charset="0"/>
                  </a:rPr>
                  <a:t>σ</a:t>
                </a:r>
                <a:r>
                  <a:rPr lang="en-US" dirty="0"/>
                  <a:t>, and </a:t>
                </a:r>
                <a:r>
                  <a:rPr lang="el-GR" b="1" dirty="0">
                    <a:latin typeface="Cambria Math" panose="02040503050406030204" pitchFamily="18" charset="0"/>
                    <a:ea typeface="Cambria Math" panose="02040503050406030204" pitchFamily="18" charset="0"/>
                  </a:rPr>
                  <a:t>β</a:t>
                </a:r>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A statistic is an estimate of a parameter calculated from observed data </a:t>
                </a:r>
              </a:p>
              <a:p>
                <a:pPr lvl="1"/>
                <a:r>
                  <a:rPr lang="en-US" dirty="0">
                    <a:ea typeface="Cambria Math" panose="02040503050406030204" pitchFamily="18" charset="0"/>
                  </a:rPr>
                  <a:t>Statistics are typically represented by phonetic letters (or modified Greek letters) such as: </a:t>
                </a:r>
                <a14:m>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𝒙</m:t>
                        </m:r>
                      </m:e>
                    </m:acc>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𝒔</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and</m:t>
                    </m:r>
                    <m:r>
                      <a:rPr lang="en-US" b="0" i="1" smtClean="0">
                        <a:latin typeface="Cambria Math" panose="02040503050406030204" pitchFamily="18" charset="0"/>
                        <a:ea typeface="Cambria Math" panose="02040503050406030204" pitchFamily="18" charset="0"/>
                      </a:rPr>
                      <m:t> </m:t>
                    </m:r>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𝜷</m:t>
                        </m:r>
                      </m:e>
                    </m:acc>
                  </m:oMath>
                </a14:m>
                <a:endParaRPr lang="en-US" b="1"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D128F3AF-7F9E-4487-9918-305E966D24CA}"/>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47799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398C-D294-4EBB-A286-F4282E5DBFF4}"/>
              </a:ext>
            </a:extLst>
          </p:cNvPr>
          <p:cNvSpPr>
            <a:spLocks noGrp="1"/>
          </p:cNvSpPr>
          <p:nvPr>
            <p:ph type="title"/>
          </p:nvPr>
        </p:nvSpPr>
        <p:spPr/>
        <p:txBody>
          <a:bodyPr/>
          <a:lstStyle/>
          <a:p>
            <a:r>
              <a:rPr lang="en-US" dirty="0"/>
              <a:t>Backward selection</a:t>
            </a:r>
          </a:p>
        </p:txBody>
      </p:sp>
      <p:sp>
        <p:nvSpPr>
          <p:cNvPr id="3" name="Content Placeholder 2">
            <a:extLst>
              <a:ext uri="{FF2B5EF4-FFF2-40B4-BE49-F238E27FC236}">
                <a16:creationId xmlns:a16="http://schemas.microsoft.com/office/drawing/2014/main" id="{62A1DF08-904B-4BA4-9061-DD353118CDAA}"/>
              </a:ext>
            </a:extLst>
          </p:cNvPr>
          <p:cNvSpPr>
            <a:spLocks noGrp="1"/>
          </p:cNvSpPr>
          <p:nvPr>
            <p:ph idx="1"/>
          </p:nvPr>
        </p:nvSpPr>
        <p:spPr/>
        <p:txBody>
          <a:bodyPr/>
          <a:lstStyle/>
          <a:p>
            <a:r>
              <a:rPr lang="en-US" altLang="en-US" dirty="0">
                <a:solidFill>
                  <a:srgbClr val="000000"/>
                </a:solidFill>
                <a:ea typeface="ＭＳ Ｐゴシック" panose="020B0600070205080204" pitchFamily="34" charset="-128"/>
              </a:rPr>
              <a:t>Start with all variables and drop one variable at a time.</a:t>
            </a:r>
          </a:p>
          <a:p>
            <a:r>
              <a:rPr lang="en-US" altLang="en-US" dirty="0">
                <a:solidFill>
                  <a:srgbClr val="000000"/>
                </a:solidFill>
                <a:ea typeface="ＭＳ Ｐゴシック" panose="020B0600070205080204" pitchFamily="34" charset="-128"/>
              </a:rPr>
              <a:t>The variable with the largest p-value is considered for removal.  The variable is removed if it is not significant, and a new model (excluding that variable) is fit.</a:t>
            </a:r>
          </a:p>
          <a:p>
            <a:r>
              <a:rPr lang="en-US" altLang="en-US" dirty="0">
                <a:solidFill>
                  <a:srgbClr val="000000"/>
                </a:solidFill>
                <a:ea typeface="ＭＳ Ｐゴシック" panose="020B0600070205080204" pitchFamily="34" charset="-128"/>
              </a:rPr>
              <a:t>Variables are removed in this way until all variables in the model are significant.</a:t>
            </a:r>
          </a:p>
          <a:p>
            <a:endParaRPr lang="en-US" dirty="0"/>
          </a:p>
        </p:txBody>
      </p:sp>
    </p:spTree>
    <p:extLst>
      <p:ext uri="{BB962C8B-B14F-4D97-AF65-F5344CB8AC3E}">
        <p14:creationId xmlns:p14="http://schemas.microsoft.com/office/powerpoint/2010/main" val="3589235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D3B2-3643-4E71-AFD1-CB791D498E93}"/>
              </a:ext>
            </a:extLst>
          </p:cNvPr>
          <p:cNvSpPr>
            <a:spLocks noGrp="1"/>
          </p:cNvSpPr>
          <p:nvPr>
            <p:ph type="title"/>
          </p:nvPr>
        </p:nvSpPr>
        <p:spPr/>
        <p:txBody>
          <a:bodyPr/>
          <a:lstStyle/>
          <a:p>
            <a:r>
              <a:rPr lang="en-US" dirty="0"/>
              <a:t>Forward selection</a:t>
            </a:r>
          </a:p>
        </p:txBody>
      </p:sp>
      <p:sp>
        <p:nvSpPr>
          <p:cNvPr id="3" name="Content Placeholder 2">
            <a:extLst>
              <a:ext uri="{FF2B5EF4-FFF2-40B4-BE49-F238E27FC236}">
                <a16:creationId xmlns:a16="http://schemas.microsoft.com/office/drawing/2014/main" id="{148FF17B-4C24-4F87-A057-BCABD2F04CDB}"/>
              </a:ext>
            </a:extLst>
          </p:cNvPr>
          <p:cNvSpPr>
            <a:spLocks noGrp="1"/>
          </p:cNvSpPr>
          <p:nvPr>
            <p:ph idx="1"/>
          </p:nvPr>
        </p:nvSpPr>
        <p:spPr/>
        <p:txBody>
          <a:bodyPr>
            <a:normAutofit fontScale="92500" lnSpcReduction="20000"/>
          </a:bodyPr>
          <a:lstStyle/>
          <a:p>
            <a:pPr>
              <a:spcAft>
                <a:spcPts val="2000"/>
              </a:spcAft>
            </a:pPr>
            <a:r>
              <a:rPr lang="en-US" altLang="en-US" dirty="0">
                <a:solidFill>
                  <a:srgbClr val="000000"/>
                </a:solidFill>
                <a:ea typeface="ＭＳ Ｐゴシック" panose="020B0600070205080204" pitchFamily="34" charset="-128"/>
              </a:rPr>
              <a:t>Start with only an intercept in the model.</a:t>
            </a:r>
          </a:p>
          <a:p>
            <a:pPr>
              <a:spcAft>
                <a:spcPts val="2000"/>
              </a:spcAft>
            </a:pPr>
            <a:r>
              <a:rPr lang="en-US" altLang="en-US" dirty="0">
                <a:solidFill>
                  <a:srgbClr val="000000"/>
                </a:solidFill>
                <a:ea typeface="ＭＳ Ｐゴシック" panose="020B0600070205080204" pitchFamily="34" charset="-128"/>
              </a:rPr>
              <a:t>Look for the variable most associated with the response variable.  If this regression coefficient is significantly different from zero a search for a second variable is made.</a:t>
            </a:r>
          </a:p>
          <a:p>
            <a:pPr>
              <a:spcAft>
                <a:spcPts val="2000"/>
              </a:spcAft>
            </a:pPr>
            <a:r>
              <a:rPr lang="en-US" altLang="en-US" dirty="0">
                <a:solidFill>
                  <a:srgbClr val="000000"/>
                </a:solidFill>
                <a:ea typeface="ＭＳ Ｐゴシック" panose="020B0600070205080204" pitchFamily="34" charset="-128"/>
              </a:rPr>
              <a:t>The next variable selected is the most highly correlated with the residuals from the model with the first explanatory variable.  If this regression coefficient is significantly different from zero, a search for a third regression variable is made.</a:t>
            </a:r>
          </a:p>
          <a:p>
            <a:pPr>
              <a:spcAft>
                <a:spcPts val="2000"/>
              </a:spcAft>
            </a:pPr>
            <a:r>
              <a:rPr lang="en-US" altLang="en-US" dirty="0">
                <a:solidFill>
                  <a:srgbClr val="000000"/>
                </a:solidFill>
                <a:ea typeface="ＭＳ Ｐゴシック" panose="020B0600070205080204" pitchFamily="34" charset="-128"/>
              </a:rPr>
              <a:t>This process continues until there are no additional variables that are significantly different from zero.</a:t>
            </a:r>
          </a:p>
          <a:p>
            <a:endParaRPr lang="en-US" dirty="0"/>
          </a:p>
        </p:txBody>
      </p:sp>
    </p:spTree>
    <p:extLst>
      <p:ext uri="{BB962C8B-B14F-4D97-AF65-F5344CB8AC3E}">
        <p14:creationId xmlns:p14="http://schemas.microsoft.com/office/powerpoint/2010/main" val="2260807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DD47-9F80-4A43-B703-B238CF0E45F4}"/>
              </a:ext>
            </a:extLst>
          </p:cNvPr>
          <p:cNvSpPr>
            <a:spLocks noGrp="1"/>
          </p:cNvSpPr>
          <p:nvPr>
            <p:ph type="title"/>
          </p:nvPr>
        </p:nvSpPr>
        <p:spPr/>
        <p:txBody>
          <a:bodyPr/>
          <a:lstStyle/>
          <a:p>
            <a:r>
              <a:rPr lang="en-US" dirty="0"/>
              <a:t>Evaluate potential confounding</a:t>
            </a:r>
          </a:p>
        </p:txBody>
      </p:sp>
      <p:sp>
        <p:nvSpPr>
          <p:cNvPr id="3" name="Content Placeholder 2">
            <a:extLst>
              <a:ext uri="{FF2B5EF4-FFF2-40B4-BE49-F238E27FC236}">
                <a16:creationId xmlns:a16="http://schemas.microsoft.com/office/drawing/2014/main" id="{BA455AF4-173D-4D1F-B2CA-40AB5F1B44CE}"/>
              </a:ext>
            </a:extLst>
          </p:cNvPr>
          <p:cNvSpPr>
            <a:spLocks noGrp="1"/>
          </p:cNvSpPr>
          <p:nvPr>
            <p:ph idx="1"/>
          </p:nvPr>
        </p:nvSpPr>
        <p:spPr/>
        <p:txBody>
          <a:bodyPr/>
          <a:lstStyle/>
          <a:p>
            <a:r>
              <a:rPr lang="en-US" dirty="0"/>
              <a:t>Instead of solely relying on p-values, look at the effect size f your primary explanatory variable (i.e. </a:t>
            </a:r>
            <a:r>
              <a:rPr lang="el-GR" dirty="0"/>
              <a:t>β</a:t>
            </a:r>
            <a:r>
              <a:rPr lang="en-US" dirty="0"/>
              <a:t> estimate) change between including and excluding the potential confounder</a:t>
            </a:r>
          </a:p>
          <a:p>
            <a:r>
              <a:rPr lang="en-US" dirty="0"/>
              <a:t>If percent change ≥ 10%, include the variable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E3BDAA-2C98-4F59-A153-E93486ED6DC5}"/>
                  </a:ext>
                </a:extLst>
              </p:cNvPr>
              <p:cNvSpPr txBox="1"/>
              <p:nvPr/>
            </p:nvSpPr>
            <p:spPr>
              <a:xfrm>
                <a:off x="1581150" y="3829050"/>
                <a:ext cx="8057654" cy="611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𝑃𝑒𝑟𝑐𝑒𝑛𝑡</m:t>
                      </m:r>
                      <m:r>
                        <a:rPr lang="en-US" b="0" i="1" smtClean="0">
                          <a:latin typeface="Cambria Math" panose="02040503050406030204" pitchFamily="18" charset="0"/>
                        </a:rPr>
                        <m:t> </m:t>
                      </m:r>
                      <m:r>
                        <a:rPr lang="en-US" b="0" i="1" smtClean="0">
                          <a:latin typeface="Cambria Math" panose="02040503050406030204" pitchFamily="18" charset="0"/>
                        </a:rPr>
                        <m:t>𝐶h𝑎𝑛𝑔𝑒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𝑝𝑜𝑡𝑒𝑛𝑡𝑖𝑎𝑙</m:t>
                              </m:r>
                              <m:r>
                                <a:rPr lang="en-US" b="0" i="1" smtClean="0">
                                  <a:latin typeface="Cambria Math" panose="02040503050406030204" pitchFamily="18" charset="0"/>
                                </a:rPr>
                                <m:t> </m:t>
                              </m:r>
                              <m:r>
                                <a:rPr lang="en-US" b="0" i="1" smtClean="0">
                                  <a:latin typeface="Cambria Math" panose="02040503050406030204" pitchFamily="18" charset="0"/>
                                </a:rPr>
                                <m:t>𝑐𝑜𝑛𝑓𝑜𝑢𝑛𝑑𝑒𝑟</m:t>
                              </m:r>
                              <m:r>
                                <a:rPr lang="en-US" b="0" i="1" smtClean="0">
                                  <a:latin typeface="Cambria Math" panose="02040503050406030204" pitchFamily="18" charset="0"/>
                                </a:rPr>
                                <m:t> </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𝑤𝑖𝑡h𝑜𝑢𝑡</m:t>
                              </m:r>
                              <m:r>
                                <a:rPr lang="en-US" b="0" i="1" smtClean="0">
                                  <a:latin typeface="Cambria Math" panose="02040503050406030204" pitchFamily="18" charset="0"/>
                                </a:rPr>
                                <m:t> </m:t>
                              </m:r>
                              <m:r>
                                <a:rPr lang="en-US" b="0" i="1" smtClean="0">
                                  <a:latin typeface="Cambria Math" panose="02040503050406030204" pitchFamily="18" charset="0"/>
                                </a:rPr>
                                <m:t>𝑝𝑜𝑡𝑒𝑛𝑡𝑖𝑎𝑙</m:t>
                              </m:r>
                              <m:r>
                                <a:rPr lang="en-US" b="0" i="1" smtClean="0">
                                  <a:latin typeface="Cambria Math" panose="02040503050406030204" pitchFamily="18" charset="0"/>
                                </a:rPr>
                                <m:t> </m:t>
                              </m:r>
                              <m:r>
                                <a:rPr lang="en-US" b="0" i="1" smtClean="0">
                                  <a:latin typeface="Cambria Math" panose="02040503050406030204" pitchFamily="18" charset="0"/>
                                </a:rPr>
                                <m:t>𝑐𝑜𝑛𝑓𝑜𝑢𝑛𝑑𝑒𝑟</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𝑤𝑖𝑡h𝑜𝑢𝑡</m:t>
                              </m:r>
                              <m:r>
                                <a:rPr lang="en-US" i="1">
                                  <a:latin typeface="Cambria Math" panose="02040503050406030204" pitchFamily="18" charset="0"/>
                                </a:rPr>
                                <m:t> </m:t>
                              </m:r>
                              <m:r>
                                <a:rPr lang="en-US" i="1">
                                  <a:latin typeface="Cambria Math" panose="02040503050406030204" pitchFamily="18" charset="0"/>
                                </a:rPr>
                                <m:t>𝑝𝑜𝑡𝑒𝑛𝑡𝑖𝑎𝑙</m:t>
                              </m:r>
                              <m:r>
                                <a:rPr lang="en-US" i="1">
                                  <a:latin typeface="Cambria Math" panose="02040503050406030204" pitchFamily="18" charset="0"/>
                                </a:rPr>
                                <m:t> </m:t>
                              </m:r>
                              <m:r>
                                <a:rPr lang="en-US" i="1">
                                  <a:latin typeface="Cambria Math" panose="02040503050406030204" pitchFamily="18" charset="0"/>
                                </a:rPr>
                                <m:t>𝑐𝑜𝑛𝑓𝑜𝑢𝑛𝑑𝑒𝑟</m:t>
                              </m:r>
                            </m:sub>
                          </m:sSub>
                        </m:den>
                      </m:f>
                      <m:r>
                        <a:rPr lang="en-US" b="0" i="1" smtClean="0">
                          <a:latin typeface="Cambria Math" panose="02040503050406030204" pitchFamily="18" charset="0"/>
                        </a:rPr>
                        <m:t>∗100</m:t>
                      </m:r>
                    </m:oMath>
                  </m:oMathPara>
                </a14:m>
                <a:endParaRPr lang="en-US" dirty="0"/>
              </a:p>
            </p:txBody>
          </p:sp>
        </mc:Choice>
        <mc:Fallback xmlns="">
          <p:sp>
            <p:nvSpPr>
              <p:cNvPr id="4" name="TextBox 3">
                <a:extLst>
                  <a:ext uri="{FF2B5EF4-FFF2-40B4-BE49-F238E27FC236}">
                    <a16:creationId xmlns:a16="http://schemas.microsoft.com/office/drawing/2014/main" id="{3DE3BDAA-2C98-4F59-A153-E93486ED6DC5}"/>
                  </a:ext>
                </a:extLst>
              </p:cNvPr>
              <p:cNvSpPr txBox="1">
                <a:spLocks noRot="1" noChangeAspect="1" noMove="1" noResize="1" noEditPoints="1" noAdjustHandles="1" noChangeArrowheads="1" noChangeShapeType="1" noTextEdit="1"/>
              </p:cNvSpPr>
              <p:nvPr/>
            </p:nvSpPr>
            <p:spPr>
              <a:xfrm>
                <a:off x="1581150" y="3829050"/>
                <a:ext cx="8057654" cy="61196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3382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2830-AB71-486F-91D4-BAC6C18D8214}"/>
              </a:ext>
            </a:extLst>
          </p:cNvPr>
          <p:cNvSpPr>
            <a:spLocks noGrp="1"/>
          </p:cNvSpPr>
          <p:nvPr>
            <p:ph type="title"/>
          </p:nvPr>
        </p:nvSpPr>
        <p:spPr/>
        <p:txBody>
          <a:bodyPr/>
          <a:lstStyle/>
          <a:p>
            <a:r>
              <a:rPr lang="en-US" dirty="0"/>
              <a:t>Choosing a model</a:t>
            </a:r>
          </a:p>
        </p:txBody>
      </p:sp>
      <p:sp>
        <p:nvSpPr>
          <p:cNvPr id="3" name="Content Placeholder 2">
            <a:extLst>
              <a:ext uri="{FF2B5EF4-FFF2-40B4-BE49-F238E27FC236}">
                <a16:creationId xmlns:a16="http://schemas.microsoft.com/office/drawing/2014/main" id="{4E026E01-0332-4456-A198-C1ACEB39E9D5}"/>
              </a:ext>
            </a:extLst>
          </p:cNvPr>
          <p:cNvSpPr>
            <a:spLocks noGrp="1"/>
          </p:cNvSpPr>
          <p:nvPr>
            <p:ph idx="1"/>
          </p:nvPr>
        </p:nvSpPr>
        <p:spPr>
          <a:xfrm>
            <a:off x="695325" y="1825625"/>
            <a:ext cx="11153774" cy="4351338"/>
          </a:xfrm>
        </p:spPr>
        <p:txBody>
          <a:bodyPr>
            <a:noAutofit/>
          </a:bodyPr>
          <a:lstStyle/>
          <a:p>
            <a:r>
              <a:rPr lang="en-US" altLang="en-US" sz="2400" dirty="0">
                <a:solidFill>
                  <a:srgbClr val="000000"/>
                </a:solidFill>
                <a:ea typeface="ＭＳ Ｐゴシック" panose="020B0600070205080204" pitchFamily="34" charset="-128"/>
              </a:rPr>
              <a:t>“When there is sound theoretical literature available, you base your model upon what past research tells you.”</a:t>
            </a:r>
          </a:p>
          <a:p>
            <a:pPr lvl="1"/>
            <a:r>
              <a:rPr lang="en-US" altLang="en-US" dirty="0">
                <a:solidFill>
                  <a:srgbClr val="000000"/>
                </a:solidFill>
                <a:ea typeface="ＭＳ Ｐゴシック" panose="020B0600070205080204" pitchFamily="34" charset="-128"/>
              </a:rPr>
              <a:t>e.g., in human genetics studies age, gender, and ethnicity are often always included in the regression model regardless of whether or not they significantly contribute.</a:t>
            </a:r>
          </a:p>
          <a:p>
            <a:pPr>
              <a:spcBef>
                <a:spcPts val="1800"/>
              </a:spcBef>
            </a:pPr>
            <a:r>
              <a:rPr lang="en-US" altLang="en-US" sz="2400" dirty="0">
                <a:solidFill>
                  <a:srgbClr val="000000"/>
                </a:solidFill>
                <a:ea typeface="ＭＳ Ｐゴシック" panose="020B0600070205080204" pitchFamily="34" charset="-128"/>
              </a:rPr>
              <a:t>Use caution when using an automated selection method (i.e., forward or backward selection)</a:t>
            </a:r>
          </a:p>
          <a:p>
            <a:pPr lvl="1"/>
            <a:r>
              <a:rPr lang="en-US" altLang="en-US" dirty="0">
                <a:solidFill>
                  <a:srgbClr val="000000"/>
                </a:solidFill>
                <a:ea typeface="ＭＳ Ｐゴシック" panose="020B0600070205080204" pitchFamily="34" charset="-128"/>
              </a:rPr>
              <a:t>These methods rely on a mathematical criterion instead of human intelligence.</a:t>
            </a:r>
          </a:p>
          <a:p>
            <a:pPr lvl="1"/>
            <a:r>
              <a:rPr lang="en-US" altLang="en-US" dirty="0">
                <a:solidFill>
                  <a:srgbClr val="000000"/>
                </a:solidFill>
                <a:ea typeface="ＭＳ Ｐゴシック" panose="020B0600070205080204" pitchFamily="34" charset="-128"/>
              </a:rPr>
              <a:t>Variable selection may depend upon only slight differences in significance.  Slight numerical differences can lead to major differences in the model.</a:t>
            </a:r>
          </a:p>
          <a:p>
            <a:pPr lvl="1"/>
            <a:r>
              <a:rPr lang="en-US" altLang="en-US" dirty="0">
                <a:solidFill>
                  <a:srgbClr val="000000"/>
                </a:solidFill>
                <a:ea typeface="ＭＳ Ｐゴシック" panose="020B0600070205080204" pitchFamily="34" charset="-128"/>
              </a:rPr>
              <a:t>Backward selection is preferred (not applicable if the number of predictors is larger than the number of observations).</a:t>
            </a:r>
          </a:p>
          <a:p>
            <a:endParaRPr lang="en-US" sz="2400" dirty="0"/>
          </a:p>
        </p:txBody>
      </p:sp>
    </p:spTree>
    <p:extLst>
      <p:ext uri="{BB962C8B-B14F-4D97-AF65-F5344CB8AC3E}">
        <p14:creationId xmlns:p14="http://schemas.microsoft.com/office/powerpoint/2010/main" val="3112717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82B58-3468-415A-80A6-E3028012852E}"/>
              </a:ext>
            </a:extLst>
          </p:cNvPr>
          <p:cNvSpPr>
            <a:spLocks noGrp="1"/>
          </p:cNvSpPr>
          <p:nvPr>
            <p:ph type="title"/>
          </p:nvPr>
        </p:nvSpPr>
        <p:spPr/>
        <p:txBody>
          <a:bodyPr/>
          <a:lstStyle/>
          <a:p>
            <a:r>
              <a:rPr lang="en-US" altLang="en-US" dirty="0">
                <a:ea typeface="ＭＳ Ｐゴシック" panose="020B0600070205080204" pitchFamily="34" charset="-128"/>
              </a:rPr>
              <a:t>Model Fit: Coefficient of Determination</a:t>
            </a:r>
            <a:endParaRPr lang="en-US" dirty="0"/>
          </a:p>
        </p:txBody>
      </p:sp>
      <p:sp>
        <p:nvSpPr>
          <p:cNvPr id="3" name="Content Placeholder 2">
            <a:extLst>
              <a:ext uri="{FF2B5EF4-FFF2-40B4-BE49-F238E27FC236}">
                <a16:creationId xmlns:a16="http://schemas.microsoft.com/office/drawing/2014/main" id="{97F09455-3F3B-474E-B3DC-0CEA88FFE9ED}"/>
              </a:ext>
            </a:extLst>
          </p:cNvPr>
          <p:cNvSpPr>
            <a:spLocks noGrp="1"/>
          </p:cNvSpPr>
          <p:nvPr>
            <p:ph idx="1"/>
          </p:nvPr>
        </p:nvSpPr>
        <p:spPr/>
        <p:txBody>
          <a:bodyPr>
            <a:normAutofit lnSpcReduction="10000"/>
          </a:bodyPr>
          <a:lstStyle/>
          <a:p>
            <a:pPr marL="0" indent="0">
              <a:spcAft>
                <a:spcPts val="1200"/>
              </a:spcAft>
              <a:buFontTx/>
              <a:buNone/>
            </a:pPr>
            <a:r>
              <a:rPr lang="en-US" altLang="en-US" b="1" dirty="0">
                <a:solidFill>
                  <a:srgbClr val="000000"/>
                </a:solidFill>
                <a:ea typeface="ＭＳ Ｐゴシック" panose="020B0600070205080204" pitchFamily="34" charset="-128"/>
              </a:rPr>
              <a:t>Coefficient of determination, </a:t>
            </a:r>
            <a:r>
              <a:rPr lang="en-US" altLang="en-US" b="1" i="1" dirty="0">
                <a:solidFill>
                  <a:srgbClr val="000000"/>
                </a:solidFill>
                <a:ea typeface="ＭＳ Ｐゴシック" panose="020B0600070205080204" pitchFamily="34" charset="-128"/>
              </a:rPr>
              <a:t>R</a:t>
            </a:r>
            <a:r>
              <a:rPr lang="en-US" altLang="en-US" b="1" i="1" baseline="30000" dirty="0">
                <a:solidFill>
                  <a:srgbClr val="000000"/>
                </a:solidFill>
                <a:ea typeface="ＭＳ Ｐゴシック" panose="020B0600070205080204" pitchFamily="34" charset="-128"/>
              </a:rPr>
              <a:t>2</a:t>
            </a:r>
            <a:r>
              <a:rPr lang="en-US" altLang="en-US" b="1" dirty="0">
                <a:solidFill>
                  <a:srgbClr val="000000"/>
                </a:solidFill>
                <a:ea typeface="ＭＳ Ｐゴシック" panose="020B0600070205080204" pitchFamily="34" charset="-128"/>
              </a:rPr>
              <a:t> </a:t>
            </a:r>
            <a:r>
              <a:rPr lang="en-US" altLang="en-US" dirty="0">
                <a:solidFill>
                  <a:srgbClr val="000000"/>
                </a:solidFill>
                <a:ea typeface="ＭＳ Ｐゴシック" panose="020B0600070205080204" pitchFamily="34" charset="-128"/>
              </a:rPr>
              <a:t>- measures the proportion of total response variation explained by the linear regression model with </a:t>
            </a:r>
            <a:r>
              <a:rPr lang="en-US" altLang="en-US" i="1" dirty="0">
                <a:solidFill>
                  <a:srgbClr val="000000"/>
                </a:solidFill>
                <a:ea typeface="ＭＳ Ｐゴシック" panose="020B0600070205080204" pitchFamily="34" charset="-128"/>
              </a:rPr>
              <a:t>p-1</a:t>
            </a:r>
            <a:r>
              <a:rPr lang="en-US" altLang="en-US" dirty="0">
                <a:solidFill>
                  <a:srgbClr val="000000"/>
                </a:solidFill>
                <a:ea typeface="ＭＳ Ｐゴシック" panose="020B0600070205080204" pitchFamily="34" charset="-128"/>
              </a:rPr>
              <a:t> explanatory variables compared to the regression model with only an intercept.</a:t>
            </a:r>
          </a:p>
          <a:p>
            <a:pPr lvl="1">
              <a:spcAft>
                <a:spcPts val="1200"/>
              </a:spcAft>
              <a:buFont typeface="System Font Regular"/>
              <a:buChar char="-"/>
            </a:pPr>
            <a:r>
              <a:rPr lang="en-US" altLang="en-US" sz="2800" i="1" dirty="0">
                <a:solidFill>
                  <a:srgbClr val="000000"/>
                </a:solidFill>
                <a:ea typeface="ＭＳ Ｐゴシック" panose="020B0600070205080204" pitchFamily="34" charset="-128"/>
                <a:cs typeface="Times New Roman" panose="02020603050405020304" pitchFamily="18" charset="0"/>
              </a:rPr>
              <a:t>R</a:t>
            </a:r>
            <a:r>
              <a:rPr lang="en-US" altLang="en-US" sz="2800" i="1" baseline="30000" dirty="0">
                <a:solidFill>
                  <a:srgbClr val="000000"/>
                </a:solidFill>
                <a:ea typeface="ＭＳ Ｐゴシック" panose="020B0600070205080204" pitchFamily="34" charset="-128"/>
                <a:cs typeface="Times New Roman" panose="02020603050405020304" pitchFamily="18" charset="0"/>
              </a:rPr>
              <a:t>2</a:t>
            </a:r>
            <a:r>
              <a:rPr lang="en-US" altLang="en-US" sz="2800" dirty="0">
                <a:solidFill>
                  <a:srgbClr val="000000"/>
                </a:solidFill>
                <a:ea typeface="ＭＳ Ｐゴシック" panose="020B0600070205080204" pitchFamily="34" charset="-128"/>
              </a:rPr>
              <a:t> measures the relative reduction in the residual sum of squares for our regression model in comparison to the model having only an intercept.</a:t>
            </a:r>
          </a:p>
          <a:p>
            <a:pPr lvl="1">
              <a:spcAft>
                <a:spcPts val="1200"/>
              </a:spcAft>
              <a:buFont typeface="System Font Regular"/>
              <a:buChar char="-"/>
            </a:pPr>
            <a:r>
              <a:rPr lang="en-US" altLang="en-US" sz="2800" dirty="0">
                <a:solidFill>
                  <a:srgbClr val="000000"/>
                </a:solidFill>
                <a:ea typeface="ＭＳ Ｐゴシック" panose="020B0600070205080204" pitchFamily="34" charset="-128"/>
              </a:rPr>
              <a:t>When </a:t>
            </a:r>
            <a:r>
              <a:rPr lang="en-US" altLang="en-US" sz="2800" i="1" dirty="0">
                <a:solidFill>
                  <a:srgbClr val="000000"/>
                </a:solidFill>
                <a:ea typeface="ＭＳ Ｐゴシック" panose="020B0600070205080204" pitchFamily="34" charset="-128"/>
                <a:cs typeface="Times New Roman" panose="02020603050405020304" pitchFamily="18" charset="0"/>
              </a:rPr>
              <a:t>R</a:t>
            </a:r>
            <a:r>
              <a:rPr lang="en-US" altLang="en-US" sz="2800" i="1" baseline="30000" dirty="0">
                <a:solidFill>
                  <a:srgbClr val="000000"/>
                </a:solidFill>
                <a:ea typeface="ＭＳ Ｐゴシック" panose="020B0600070205080204" pitchFamily="34" charset="-128"/>
                <a:cs typeface="Times New Roman" panose="02020603050405020304" pitchFamily="18" charset="0"/>
              </a:rPr>
              <a:t>2</a:t>
            </a:r>
            <a:r>
              <a:rPr lang="en-US" altLang="en-US" sz="2800" dirty="0">
                <a:solidFill>
                  <a:srgbClr val="000000"/>
                </a:solidFill>
                <a:ea typeface="ＭＳ Ｐゴシック" panose="020B0600070205080204" pitchFamily="34" charset="-128"/>
              </a:rPr>
              <a:t> is close to 1, the regression model explains a high proportion of the variation in the observed data compared to the simplest model.</a:t>
            </a:r>
          </a:p>
          <a:p>
            <a:endParaRPr lang="en-US" dirty="0"/>
          </a:p>
        </p:txBody>
      </p:sp>
    </p:spTree>
    <p:extLst>
      <p:ext uri="{BB962C8B-B14F-4D97-AF65-F5344CB8AC3E}">
        <p14:creationId xmlns:p14="http://schemas.microsoft.com/office/powerpoint/2010/main" val="3371135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BD4A-A803-4459-9743-63DC4D0D9956}"/>
              </a:ext>
            </a:extLst>
          </p:cNvPr>
          <p:cNvSpPr>
            <a:spLocks noGrp="1"/>
          </p:cNvSpPr>
          <p:nvPr>
            <p:ph type="title"/>
          </p:nvPr>
        </p:nvSpPr>
        <p:spPr/>
        <p:txBody>
          <a:bodyPr/>
          <a:lstStyle/>
          <a:p>
            <a:r>
              <a:rPr lang="en-US" altLang="en-US" dirty="0">
                <a:ea typeface="ＭＳ Ｐゴシック" panose="020B0600070205080204" pitchFamily="34" charset="-128"/>
              </a:rPr>
              <a:t>Adjusted Coefficient of Determination</a:t>
            </a:r>
            <a:endParaRPr lang="en-US" dirty="0"/>
          </a:p>
        </p:txBody>
      </p:sp>
      <p:sp>
        <p:nvSpPr>
          <p:cNvPr id="3" name="Content Placeholder 2">
            <a:extLst>
              <a:ext uri="{FF2B5EF4-FFF2-40B4-BE49-F238E27FC236}">
                <a16:creationId xmlns:a16="http://schemas.microsoft.com/office/drawing/2014/main" id="{C8FDB92F-36BD-4AB9-B6FF-326E7C2D40EC}"/>
              </a:ext>
            </a:extLst>
          </p:cNvPr>
          <p:cNvSpPr>
            <a:spLocks noGrp="1"/>
          </p:cNvSpPr>
          <p:nvPr>
            <p:ph idx="1"/>
          </p:nvPr>
        </p:nvSpPr>
        <p:spPr/>
        <p:txBody>
          <a:bodyPr>
            <a:normAutofit/>
          </a:bodyPr>
          <a:lstStyle/>
          <a:p>
            <a:r>
              <a:rPr lang="en-US" altLang="en-US" dirty="0">
                <a:solidFill>
                  <a:srgbClr val="000000"/>
                </a:solidFill>
                <a:ea typeface="ＭＳ Ｐゴシック" panose="020B0600070205080204" pitchFamily="34" charset="-128"/>
              </a:rPr>
              <a:t>Since the coefficient of determination, </a:t>
            </a:r>
            <a:r>
              <a:rPr lang="en-US" altLang="en-US" i="1" dirty="0">
                <a:solidFill>
                  <a:srgbClr val="000000"/>
                </a:solidFill>
                <a:ea typeface="ＭＳ Ｐゴシック" panose="020B0600070205080204" pitchFamily="34" charset="-128"/>
              </a:rPr>
              <a:t>R</a:t>
            </a:r>
            <a:r>
              <a:rPr lang="en-US" altLang="en-US" i="1" baseline="30000" dirty="0">
                <a:solidFill>
                  <a:srgbClr val="000000"/>
                </a:solidFill>
                <a:ea typeface="ＭＳ Ｐゴシック" panose="020B0600070205080204" pitchFamily="34" charset="-128"/>
              </a:rPr>
              <a:t>2</a:t>
            </a:r>
            <a:r>
              <a:rPr lang="en-US" altLang="en-US" dirty="0">
                <a:solidFill>
                  <a:srgbClr val="000000"/>
                </a:solidFill>
                <a:ea typeface="ＭＳ Ｐゴシック" panose="020B0600070205080204" pitchFamily="34" charset="-128"/>
              </a:rPr>
              <a:t>, measures the proportion of additional variance explained by the regression model in comparison to the simple model (just an intercept), it may seem like a reasonable statistic to choose between models.</a:t>
            </a:r>
          </a:p>
          <a:p>
            <a:r>
              <a:rPr lang="en-US" altLang="en-US" dirty="0">
                <a:solidFill>
                  <a:srgbClr val="000000"/>
                </a:solidFill>
                <a:ea typeface="ＭＳ Ｐゴシック" panose="020B0600070205080204" pitchFamily="34" charset="-128"/>
              </a:rPr>
              <a:t>However, </a:t>
            </a:r>
            <a:r>
              <a:rPr lang="en-US" altLang="en-US" i="1" dirty="0">
                <a:solidFill>
                  <a:srgbClr val="000000"/>
                </a:solidFill>
                <a:ea typeface="ＭＳ Ｐゴシック" panose="020B0600070205080204" pitchFamily="34" charset="-128"/>
              </a:rPr>
              <a:t>R</a:t>
            </a:r>
            <a:r>
              <a:rPr lang="en-US" altLang="en-US" i="1" baseline="30000" dirty="0">
                <a:solidFill>
                  <a:srgbClr val="000000"/>
                </a:solidFill>
                <a:ea typeface="ＭＳ Ｐゴシック" panose="020B0600070205080204" pitchFamily="34" charset="-128"/>
              </a:rPr>
              <a:t>2</a:t>
            </a:r>
            <a:r>
              <a:rPr lang="en-US" altLang="en-US" dirty="0">
                <a:solidFill>
                  <a:srgbClr val="000000"/>
                </a:solidFill>
                <a:ea typeface="ＭＳ Ｐゴシック" panose="020B0600070205080204" pitchFamily="34" charset="-128"/>
              </a:rPr>
              <a:t> will never decrease, and almost always will increase, as you add explanatory variables to the model.</a:t>
            </a:r>
          </a:p>
          <a:p>
            <a:pPr lvl="1"/>
            <a:r>
              <a:rPr lang="en-US" altLang="en-US" sz="2800" dirty="0">
                <a:solidFill>
                  <a:srgbClr val="000000"/>
                </a:solidFill>
                <a:ea typeface="ＭＳ Ｐゴシック" panose="020B0600070205080204" pitchFamily="34" charset="-128"/>
              </a:rPr>
              <a:t>If </a:t>
            </a:r>
            <a:r>
              <a:rPr lang="en-US" altLang="en-US" sz="2800" i="1" dirty="0">
                <a:solidFill>
                  <a:srgbClr val="000000"/>
                </a:solidFill>
                <a:ea typeface="ＭＳ Ｐゴシック" panose="020B0600070205080204" pitchFamily="34" charset="-128"/>
              </a:rPr>
              <a:t>R</a:t>
            </a:r>
            <a:r>
              <a:rPr lang="en-US" altLang="en-US" sz="2800" i="1" baseline="30000" dirty="0">
                <a:solidFill>
                  <a:srgbClr val="000000"/>
                </a:solidFill>
                <a:ea typeface="ＭＳ Ｐゴシック" panose="020B0600070205080204" pitchFamily="34" charset="-128"/>
              </a:rPr>
              <a:t>2</a:t>
            </a:r>
            <a:r>
              <a:rPr lang="en-US" altLang="en-US" sz="2800" dirty="0">
                <a:solidFill>
                  <a:srgbClr val="000000"/>
                </a:solidFill>
                <a:ea typeface="ＭＳ Ｐゴシック" panose="020B0600070205080204" pitchFamily="34" charset="-128"/>
              </a:rPr>
              <a:t> is used to choose between models, we will always choose the model with the most explanatory variables.</a:t>
            </a:r>
          </a:p>
          <a:p>
            <a:pPr lvl="1"/>
            <a:r>
              <a:rPr lang="en-US" altLang="en-US" sz="2800" dirty="0">
                <a:solidFill>
                  <a:srgbClr val="000000"/>
                </a:solidFill>
                <a:ea typeface="ＭＳ Ｐゴシック" panose="020B0600070205080204" pitchFamily="34" charset="-128"/>
              </a:rPr>
              <a:t>This is </a:t>
            </a:r>
            <a:r>
              <a:rPr lang="en-US" altLang="en-US" sz="2800" b="1" dirty="0">
                <a:solidFill>
                  <a:srgbClr val="FF0000"/>
                </a:solidFill>
                <a:ea typeface="ＭＳ Ｐゴシック" panose="020B0600070205080204" pitchFamily="34" charset="-128"/>
              </a:rPr>
              <a:t>NOT</a:t>
            </a:r>
            <a:r>
              <a:rPr lang="en-US" altLang="en-US" sz="2800" dirty="0">
                <a:solidFill>
                  <a:srgbClr val="000000"/>
                </a:solidFill>
                <a:ea typeface="ＭＳ Ｐゴシック" panose="020B0600070205080204" pitchFamily="34" charset="-128"/>
              </a:rPr>
              <a:t> a good thing.  We may make our model too complex.  This is called overfitting.</a:t>
            </a:r>
          </a:p>
          <a:p>
            <a:endParaRPr lang="en-US" dirty="0"/>
          </a:p>
        </p:txBody>
      </p:sp>
    </p:spTree>
    <p:extLst>
      <p:ext uri="{BB962C8B-B14F-4D97-AF65-F5344CB8AC3E}">
        <p14:creationId xmlns:p14="http://schemas.microsoft.com/office/powerpoint/2010/main" val="3934051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56B98-556D-40A9-A660-66841DC891B1}"/>
              </a:ext>
            </a:extLst>
          </p:cNvPr>
          <p:cNvSpPr>
            <a:spLocks noGrp="1"/>
          </p:cNvSpPr>
          <p:nvPr>
            <p:ph type="title"/>
          </p:nvPr>
        </p:nvSpPr>
        <p:spPr/>
        <p:txBody>
          <a:bodyPr/>
          <a:lstStyle/>
          <a:p>
            <a:r>
              <a:rPr lang="en-US" altLang="en-US" dirty="0">
                <a:ea typeface="ＭＳ Ｐゴシック" panose="020B0600070205080204" pitchFamily="34" charset="-128"/>
              </a:rPr>
              <a:t>Summary of Multiple Linear Regression</a:t>
            </a:r>
            <a:endParaRPr lang="en-US" dirty="0"/>
          </a:p>
        </p:txBody>
      </p:sp>
      <p:sp>
        <p:nvSpPr>
          <p:cNvPr id="3" name="Content Placeholder 2">
            <a:extLst>
              <a:ext uri="{FF2B5EF4-FFF2-40B4-BE49-F238E27FC236}">
                <a16:creationId xmlns:a16="http://schemas.microsoft.com/office/drawing/2014/main" id="{05F8682A-22CA-44B9-9A4A-B623D08FE9DB}"/>
              </a:ext>
            </a:extLst>
          </p:cNvPr>
          <p:cNvSpPr>
            <a:spLocks noGrp="1"/>
          </p:cNvSpPr>
          <p:nvPr>
            <p:ph idx="1"/>
          </p:nvPr>
        </p:nvSpPr>
        <p:spPr/>
        <p:txBody>
          <a:bodyPr/>
          <a:lstStyle/>
          <a:p>
            <a:pPr>
              <a:spcAft>
                <a:spcPts val="2400"/>
              </a:spcAft>
            </a:pPr>
            <a:r>
              <a:rPr lang="en-US" altLang="en-US" dirty="0">
                <a:solidFill>
                  <a:srgbClr val="000000"/>
                </a:solidFill>
                <a:ea typeface="ＭＳ Ｐゴシック" panose="020B0600070205080204" pitchFamily="34" charset="-128"/>
              </a:rPr>
              <a:t>Regression can be extended to multiple regression, allowing several factors to participate in the prediction of the dependent variable.</a:t>
            </a:r>
          </a:p>
          <a:p>
            <a:pPr>
              <a:spcAft>
                <a:spcPts val="2400"/>
              </a:spcAft>
            </a:pPr>
            <a:r>
              <a:rPr lang="en-US" altLang="en-US" dirty="0">
                <a:solidFill>
                  <a:srgbClr val="000000"/>
                </a:solidFill>
                <a:ea typeface="ＭＳ Ｐゴシック" panose="020B0600070205080204" pitchFamily="34" charset="-128"/>
              </a:rPr>
              <a:t>Regression coefficients are interpreted in the context that the other explanatory variables are held constant.</a:t>
            </a:r>
          </a:p>
          <a:p>
            <a:pPr>
              <a:spcAft>
                <a:spcPts val="2400"/>
              </a:spcAft>
            </a:pPr>
            <a:r>
              <a:rPr lang="en-US" altLang="en-US" dirty="0">
                <a:solidFill>
                  <a:srgbClr val="000000"/>
                </a:solidFill>
                <a:ea typeface="ＭＳ Ｐゴシック" panose="020B0600070205080204" pitchFamily="34" charset="-128"/>
              </a:rPr>
              <a:t>The most parsimonious model can be found using either backward (preferred when the number of explanatory variables is smaller than the number of observations) or forward selection.</a:t>
            </a:r>
          </a:p>
          <a:p>
            <a:endParaRPr lang="en-US" dirty="0"/>
          </a:p>
        </p:txBody>
      </p:sp>
    </p:spTree>
    <p:extLst>
      <p:ext uri="{BB962C8B-B14F-4D97-AF65-F5344CB8AC3E}">
        <p14:creationId xmlns:p14="http://schemas.microsoft.com/office/powerpoint/2010/main" val="2636909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F365B-5408-4BEB-8290-F0D7E80243E7}"/>
              </a:ext>
            </a:extLst>
          </p:cNvPr>
          <p:cNvSpPr>
            <a:spLocks noGrp="1"/>
          </p:cNvSpPr>
          <p:nvPr>
            <p:ph type="title"/>
          </p:nvPr>
        </p:nvSpPr>
        <p:spPr/>
        <p:txBody>
          <a:bodyPr/>
          <a:lstStyle/>
          <a:p>
            <a:r>
              <a:rPr lang="en-US" dirty="0"/>
              <a:t>Logistic Regression</a:t>
            </a:r>
          </a:p>
        </p:txBody>
      </p:sp>
      <p:sp>
        <p:nvSpPr>
          <p:cNvPr id="5" name="Text Placeholder 4">
            <a:extLst>
              <a:ext uri="{FF2B5EF4-FFF2-40B4-BE49-F238E27FC236}">
                <a16:creationId xmlns:a16="http://schemas.microsoft.com/office/drawing/2014/main" id="{23A43AD3-F7F3-49F2-BA43-D9716D99D837}"/>
              </a:ext>
            </a:extLst>
          </p:cNvPr>
          <p:cNvSpPr>
            <a:spLocks noGrp="1"/>
          </p:cNvSpPr>
          <p:nvPr>
            <p:ph type="body" idx="1"/>
          </p:nvPr>
        </p:nvSpPr>
        <p:spPr/>
        <p:txBody>
          <a:bodyPr/>
          <a:lstStyle/>
          <a:p>
            <a:r>
              <a:rPr lang="en-US" dirty="0"/>
              <a:t>Regression Analyses</a:t>
            </a:r>
          </a:p>
        </p:txBody>
      </p:sp>
    </p:spTree>
    <p:extLst>
      <p:ext uri="{BB962C8B-B14F-4D97-AF65-F5344CB8AC3E}">
        <p14:creationId xmlns:p14="http://schemas.microsoft.com/office/powerpoint/2010/main" val="4187604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D50DE-E086-4544-B7E1-B67173AF0837}"/>
              </a:ext>
            </a:extLst>
          </p:cNvPr>
          <p:cNvSpPr>
            <a:spLocks noGrp="1"/>
          </p:cNvSpPr>
          <p:nvPr>
            <p:ph type="title"/>
          </p:nvPr>
        </p:nvSpPr>
        <p:spPr/>
        <p:txBody>
          <a:bodyPr/>
          <a:lstStyle/>
          <a:p>
            <a:r>
              <a:rPr lang="en-US" dirty="0"/>
              <a:t>What is Logistic Regression?</a:t>
            </a:r>
          </a:p>
        </p:txBody>
      </p:sp>
      <p:sp>
        <p:nvSpPr>
          <p:cNvPr id="5" name="Content Placeholder 4">
            <a:extLst>
              <a:ext uri="{FF2B5EF4-FFF2-40B4-BE49-F238E27FC236}">
                <a16:creationId xmlns:a16="http://schemas.microsoft.com/office/drawing/2014/main" id="{A44E7DB2-33FF-4D09-81AA-33E640A1D595}"/>
              </a:ext>
            </a:extLst>
          </p:cNvPr>
          <p:cNvSpPr>
            <a:spLocks noGrp="1"/>
          </p:cNvSpPr>
          <p:nvPr>
            <p:ph idx="1"/>
          </p:nvPr>
        </p:nvSpPr>
        <p:spPr>
          <a:xfrm>
            <a:off x="838200" y="2743199"/>
            <a:ext cx="10515600" cy="3433763"/>
          </a:xfrm>
        </p:spPr>
        <p:txBody>
          <a:bodyPr>
            <a:normAutofit/>
          </a:bodyPr>
          <a:lstStyle/>
          <a:p>
            <a:pPr marL="0" indent="0" algn="ctr">
              <a:buNone/>
            </a:pPr>
            <a:r>
              <a:rPr lang="en-US" altLang="en-US" sz="4000" b="1" dirty="0">
                <a:solidFill>
                  <a:srgbClr val="000000"/>
                </a:solidFill>
                <a:ea typeface="ＭＳ Ｐゴシック" panose="020B0600070205080204" pitchFamily="34" charset="-128"/>
              </a:rPr>
              <a:t>Logistic regression</a:t>
            </a:r>
            <a:r>
              <a:rPr lang="en-US" altLang="en-US" sz="4000" dirty="0">
                <a:solidFill>
                  <a:srgbClr val="000000"/>
                </a:solidFill>
                <a:ea typeface="ＭＳ Ｐゴシック" panose="020B0600070205080204" pitchFamily="34" charset="-128"/>
              </a:rPr>
              <a:t> is a type of regression used when the responses are binary.</a:t>
            </a:r>
          </a:p>
          <a:p>
            <a:pPr marL="0" indent="0" algn="ctr">
              <a:buNone/>
            </a:pPr>
            <a:endParaRPr lang="en-US" sz="4000" dirty="0"/>
          </a:p>
        </p:txBody>
      </p:sp>
    </p:spTree>
    <p:extLst>
      <p:ext uri="{BB962C8B-B14F-4D97-AF65-F5344CB8AC3E}">
        <p14:creationId xmlns:p14="http://schemas.microsoft.com/office/powerpoint/2010/main" val="662398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8130-6AE4-47F2-B708-2A8AE6E94DEC}"/>
              </a:ext>
            </a:extLst>
          </p:cNvPr>
          <p:cNvSpPr>
            <a:spLocks noGrp="1"/>
          </p:cNvSpPr>
          <p:nvPr>
            <p:ph type="title"/>
          </p:nvPr>
        </p:nvSpPr>
        <p:spPr/>
        <p:txBody>
          <a:bodyPr/>
          <a:lstStyle/>
          <a:p>
            <a:r>
              <a:rPr lang="en-US" altLang="en-US" dirty="0">
                <a:ea typeface="ＭＳ Ｐゴシック" panose="020B0600070205080204" pitchFamily="34" charset="-128"/>
              </a:rPr>
              <a:t>Why not use linear regression?</a:t>
            </a:r>
            <a:endParaRPr lang="en-US" dirty="0"/>
          </a:p>
        </p:txBody>
      </p:sp>
      <p:sp>
        <p:nvSpPr>
          <p:cNvPr id="3" name="Content Placeholder 2">
            <a:extLst>
              <a:ext uri="{FF2B5EF4-FFF2-40B4-BE49-F238E27FC236}">
                <a16:creationId xmlns:a16="http://schemas.microsoft.com/office/drawing/2014/main" id="{4A142AD1-A054-42E2-8AA5-E33BC461007D}"/>
              </a:ext>
            </a:extLst>
          </p:cNvPr>
          <p:cNvSpPr>
            <a:spLocks noGrp="1"/>
          </p:cNvSpPr>
          <p:nvPr>
            <p:ph idx="1"/>
          </p:nvPr>
        </p:nvSpPr>
        <p:spPr>
          <a:xfrm>
            <a:off x="962025" y="3133725"/>
            <a:ext cx="10515600" cy="3843338"/>
          </a:xfrm>
        </p:spPr>
        <p:txBody>
          <a:bodyPr/>
          <a:lstStyle/>
          <a:p>
            <a:pPr>
              <a:buFont typeface="Gill Sans" panose="020B0502020104020203" pitchFamily="34" charset="-79"/>
              <a:buAutoNum type="arabicPeriod"/>
            </a:pPr>
            <a:r>
              <a:rPr lang="el-GR" altLang="en-US" dirty="0">
                <a:solidFill>
                  <a:srgbClr val="000000"/>
                </a:solidFill>
                <a:latin typeface="Cambria Math" panose="02040503050406030204" pitchFamily="18" charset="0"/>
                <a:ea typeface="Cambria Math" panose="02040503050406030204" pitchFamily="18" charset="0"/>
              </a:rPr>
              <a:t>0 ≤ π ≤ 1</a:t>
            </a:r>
            <a:r>
              <a:rPr lang="el-GR" altLang="en-US" dirty="0">
                <a:solidFill>
                  <a:srgbClr val="000000"/>
                </a:solidFill>
                <a:ea typeface="ＭＳ Ｐゴシック" panose="020B0600070205080204" pitchFamily="34" charset="-128"/>
              </a:rPr>
              <a:t>, </a:t>
            </a:r>
            <a:r>
              <a:rPr lang="en-US" altLang="en-US" dirty="0">
                <a:solidFill>
                  <a:srgbClr val="000000"/>
                </a:solidFill>
                <a:ea typeface="ＭＳ Ｐゴシック" panose="020B0600070205080204" pitchFamily="34" charset="-128"/>
              </a:rPr>
              <a:t>but the linear regression model doesn’t make this constraint.</a:t>
            </a:r>
          </a:p>
          <a:p>
            <a:pPr>
              <a:buFont typeface="Gill Sans" panose="020B0502020104020203" pitchFamily="34" charset="-79"/>
              <a:buAutoNum type="arabicPeriod"/>
            </a:pPr>
            <a:r>
              <a:rPr lang="en-US" altLang="en-US" dirty="0">
                <a:solidFill>
                  <a:srgbClr val="000000"/>
                </a:solidFill>
                <a:latin typeface="Cambria Math" panose="02040503050406030204" pitchFamily="18" charset="0"/>
                <a:ea typeface="Cambria Math" panose="02040503050406030204" pitchFamily="18" charset="0"/>
              </a:rPr>
              <a:t>Var(Y) = </a:t>
            </a:r>
            <a:r>
              <a:rPr lang="el-GR" altLang="en-US" dirty="0">
                <a:solidFill>
                  <a:srgbClr val="000000"/>
                </a:solidFill>
                <a:latin typeface="Cambria Math" panose="02040503050406030204" pitchFamily="18" charset="0"/>
                <a:ea typeface="Cambria Math" panose="02040503050406030204" pitchFamily="18" charset="0"/>
              </a:rPr>
              <a:t>π(1-π), </a:t>
            </a:r>
            <a:r>
              <a:rPr lang="en-US" altLang="en-US" dirty="0">
                <a:solidFill>
                  <a:srgbClr val="000000"/>
                </a:solidFill>
                <a:ea typeface="ＭＳ Ｐゴシック" panose="020B0600070205080204" pitchFamily="34" charset="-128"/>
              </a:rPr>
              <a:t>where </a:t>
            </a:r>
            <a:r>
              <a:rPr lang="el-GR" altLang="en-US" dirty="0">
                <a:solidFill>
                  <a:srgbClr val="000000"/>
                </a:solidFill>
                <a:latin typeface="Cambria Math" panose="02040503050406030204" pitchFamily="18" charset="0"/>
                <a:ea typeface="Cambria Math" panose="02040503050406030204" pitchFamily="18" charset="0"/>
              </a:rPr>
              <a:t>π </a:t>
            </a:r>
            <a:r>
              <a:rPr lang="en-US" altLang="en-US" dirty="0">
                <a:solidFill>
                  <a:srgbClr val="000000"/>
                </a:solidFill>
                <a:ea typeface="ＭＳ Ｐゴシック" panose="020B0600070205080204" pitchFamily="34" charset="-128"/>
              </a:rPr>
              <a:t>is dependent on </a:t>
            </a:r>
            <a:r>
              <a:rPr lang="en-US" altLang="en-US" dirty="0">
                <a:solidFill>
                  <a:srgbClr val="000000"/>
                </a:solidFill>
                <a:latin typeface="Cambria Math" panose="02040503050406030204" pitchFamily="18" charset="0"/>
                <a:ea typeface="Cambria Math" panose="02040503050406030204" pitchFamily="18" charset="0"/>
              </a:rPr>
              <a:t>x</a:t>
            </a:r>
            <a:r>
              <a:rPr lang="en-US" altLang="en-US" dirty="0">
                <a:solidFill>
                  <a:srgbClr val="000000"/>
                </a:solidFill>
                <a:ea typeface="ＭＳ Ｐゴシック" panose="020B0600070205080204" pitchFamily="34" charset="-128"/>
              </a:rPr>
              <a:t>.  Therefore, the variance of </a:t>
            </a:r>
            <a:r>
              <a:rPr lang="en-US" altLang="en-US" dirty="0">
                <a:solidFill>
                  <a:srgbClr val="000000"/>
                </a:solidFill>
                <a:latin typeface="Cambria Math" panose="02040503050406030204" pitchFamily="18" charset="0"/>
                <a:ea typeface="Cambria Math" panose="02040503050406030204" pitchFamily="18" charset="0"/>
              </a:rPr>
              <a:t>Y</a:t>
            </a:r>
            <a:r>
              <a:rPr lang="en-US" altLang="en-US" dirty="0">
                <a:solidFill>
                  <a:srgbClr val="000000"/>
                </a:solidFill>
                <a:ea typeface="ＭＳ Ｐゴシック" panose="020B0600070205080204" pitchFamily="34" charset="-128"/>
              </a:rPr>
              <a:t> is not constant for all values of the explanatory variable, i.e., homogeneity of variance isn’t satisfied.</a:t>
            </a:r>
          </a:p>
          <a:p>
            <a:pPr>
              <a:buFont typeface="Gill Sans" panose="020B0502020104020203" pitchFamily="34" charset="-79"/>
              <a:buAutoNum type="arabicPeriod"/>
            </a:pPr>
            <a:r>
              <a:rPr lang="en-US" altLang="en-US" dirty="0">
                <a:solidFill>
                  <a:srgbClr val="000000"/>
                </a:solidFill>
                <a:ea typeface="ＭＳ Ｐゴシック" panose="020B0600070205080204" pitchFamily="34" charset="-128"/>
              </a:rPr>
              <a:t>If </a:t>
            </a:r>
            <a:r>
              <a:rPr lang="en-US" altLang="en-US" dirty="0">
                <a:solidFill>
                  <a:srgbClr val="000000"/>
                </a:solidFill>
                <a:latin typeface="Cambria Math" panose="02040503050406030204" pitchFamily="18" charset="0"/>
                <a:ea typeface="Cambria Math" panose="02040503050406030204" pitchFamily="18" charset="0"/>
              </a:rPr>
              <a:t>Y</a:t>
            </a:r>
            <a:r>
              <a:rPr lang="en-US" altLang="en-US" baseline="-25000" dirty="0">
                <a:solidFill>
                  <a:srgbClr val="000000"/>
                </a:solidFill>
                <a:latin typeface="Cambria Math" panose="02040503050406030204" pitchFamily="18" charset="0"/>
                <a:ea typeface="Cambria Math" panose="02040503050406030204" pitchFamily="18" charset="0"/>
              </a:rPr>
              <a:t>i</a:t>
            </a:r>
            <a:r>
              <a:rPr lang="en-US" altLang="en-US" dirty="0">
                <a:solidFill>
                  <a:srgbClr val="000000"/>
                </a:solidFill>
                <a:latin typeface="Cambria Math" panose="02040503050406030204" pitchFamily="18" charset="0"/>
                <a:ea typeface="Cambria Math" panose="02040503050406030204" pitchFamily="18" charset="0"/>
              </a:rPr>
              <a:t> = </a:t>
            </a:r>
            <a:r>
              <a:rPr lang="el-GR" altLang="en-US" dirty="0">
                <a:solidFill>
                  <a:srgbClr val="000000"/>
                </a:solidFill>
                <a:latin typeface="Cambria Math" panose="02040503050406030204" pitchFamily="18" charset="0"/>
                <a:ea typeface="Cambria Math" panose="02040503050406030204" pitchFamily="18" charset="0"/>
              </a:rPr>
              <a:t>β</a:t>
            </a:r>
            <a:r>
              <a:rPr lang="el-GR" altLang="en-US" baseline="-25000" dirty="0">
                <a:solidFill>
                  <a:srgbClr val="000000"/>
                </a:solidFill>
                <a:latin typeface="Cambria Math" panose="02040503050406030204" pitchFamily="18" charset="0"/>
                <a:ea typeface="Cambria Math" panose="02040503050406030204" pitchFamily="18" charset="0"/>
              </a:rPr>
              <a:t>0</a:t>
            </a:r>
            <a:r>
              <a:rPr lang="el-GR" altLang="en-US" dirty="0">
                <a:solidFill>
                  <a:srgbClr val="000000"/>
                </a:solidFill>
                <a:latin typeface="Cambria Math" panose="02040503050406030204" pitchFamily="18" charset="0"/>
                <a:ea typeface="Cambria Math" panose="02040503050406030204" pitchFamily="18" charset="0"/>
              </a:rPr>
              <a:t> + β</a:t>
            </a:r>
            <a:r>
              <a:rPr lang="el-GR" altLang="en-US" baseline="-25000" dirty="0">
                <a:solidFill>
                  <a:srgbClr val="000000"/>
                </a:solidFill>
                <a:latin typeface="Cambria Math" panose="02040503050406030204" pitchFamily="18" charset="0"/>
                <a:ea typeface="Cambria Math" panose="02040503050406030204" pitchFamily="18" charset="0"/>
              </a:rPr>
              <a:t>1</a:t>
            </a:r>
            <a:r>
              <a:rPr lang="en-US" altLang="en-US" dirty="0">
                <a:solidFill>
                  <a:srgbClr val="000000"/>
                </a:solidFill>
                <a:latin typeface="Cambria Math" panose="02040503050406030204" pitchFamily="18" charset="0"/>
                <a:ea typeface="Cambria Math" panose="02040503050406030204" pitchFamily="18" charset="0"/>
              </a:rPr>
              <a:t>X</a:t>
            </a:r>
            <a:r>
              <a:rPr lang="en-US" altLang="en-US" baseline="-25000" dirty="0">
                <a:solidFill>
                  <a:srgbClr val="000000"/>
                </a:solidFill>
                <a:latin typeface="Cambria Math" panose="02040503050406030204" pitchFamily="18" charset="0"/>
                <a:ea typeface="Cambria Math" panose="02040503050406030204" pitchFamily="18" charset="0"/>
              </a:rPr>
              <a:t>i</a:t>
            </a:r>
            <a:r>
              <a:rPr lang="en-US" altLang="en-US" dirty="0">
                <a:solidFill>
                  <a:srgbClr val="000000"/>
                </a:solidFill>
                <a:latin typeface="Cambria Math" panose="02040503050406030204" pitchFamily="18" charset="0"/>
                <a:ea typeface="Cambria Math" panose="02040503050406030204" pitchFamily="18" charset="0"/>
              </a:rPr>
              <a:t> + </a:t>
            </a:r>
            <a:r>
              <a:rPr lang="el-GR" altLang="en-US" dirty="0">
                <a:solidFill>
                  <a:srgbClr val="000000"/>
                </a:solidFill>
                <a:latin typeface="Cambria Math" panose="02040503050406030204" pitchFamily="18" charset="0"/>
                <a:ea typeface="Cambria Math" panose="02040503050406030204" pitchFamily="18" charset="0"/>
              </a:rPr>
              <a:t>ϵ</a:t>
            </a:r>
            <a:r>
              <a:rPr lang="en-US" altLang="en-US" baseline="-25000" dirty="0" err="1">
                <a:solidFill>
                  <a:srgbClr val="000000"/>
                </a:solidFill>
                <a:latin typeface="Cambria Math" panose="02040503050406030204" pitchFamily="18" charset="0"/>
                <a:ea typeface="Cambria Math" panose="02040503050406030204" pitchFamily="18" charset="0"/>
              </a:rPr>
              <a:t>i</a:t>
            </a:r>
            <a:r>
              <a:rPr lang="en-US" altLang="en-US" dirty="0">
                <a:solidFill>
                  <a:srgbClr val="000000"/>
                </a:solidFill>
                <a:ea typeface="ＭＳ Ｐゴシック" panose="020B0600070205080204" pitchFamily="34" charset="-128"/>
              </a:rPr>
              <a:t>, then the errors </a:t>
            </a:r>
            <a:r>
              <a:rPr lang="el-GR" altLang="en-US" dirty="0">
                <a:solidFill>
                  <a:srgbClr val="000000"/>
                </a:solidFill>
                <a:latin typeface="Cambria Math" panose="02040503050406030204" pitchFamily="18" charset="0"/>
                <a:ea typeface="Cambria Math" panose="02040503050406030204" pitchFamily="18" charset="0"/>
              </a:rPr>
              <a:t>ϵ</a:t>
            </a:r>
            <a:r>
              <a:rPr lang="en-US" altLang="en-US" baseline="-25000" dirty="0" err="1">
                <a:solidFill>
                  <a:srgbClr val="000000"/>
                </a:solidFill>
                <a:latin typeface="Cambria Math" panose="02040503050406030204" pitchFamily="18" charset="0"/>
                <a:ea typeface="Cambria Math" panose="02040503050406030204" pitchFamily="18" charset="0"/>
              </a:rPr>
              <a:t>i</a:t>
            </a:r>
            <a:r>
              <a:rPr lang="en-US" altLang="en-US" dirty="0">
                <a:solidFill>
                  <a:srgbClr val="000000"/>
                </a:solidFill>
                <a:latin typeface="Cambria Math" panose="02040503050406030204" pitchFamily="18" charset="0"/>
                <a:ea typeface="Cambria Math" panose="02040503050406030204" pitchFamily="18" charset="0"/>
              </a:rPr>
              <a:t> </a:t>
            </a:r>
            <a:r>
              <a:rPr lang="en-US" altLang="en-US" dirty="0">
                <a:solidFill>
                  <a:srgbClr val="000000"/>
                </a:solidFill>
                <a:ea typeface="ＭＳ Ｐゴシック" panose="020B0600070205080204" pitchFamily="34" charset="-128"/>
              </a:rPr>
              <a:t>are not normally distributed.</a:t>
            </a:r>
          </a:p>
          <a:p>
            <a:endParaRPr lang="en-US" dirty="0"/>
          </a:p>
        </p:txBody>
      </p:sp>
      <p:pic>
        <p:nvPicPr>
          <p:cNvPr id="4" name="Picture 3">
            <a:extLst>
              <a:ext uri="{FF2B5EF4-FFF2-40B4-BE49-F238E27FC236}">
                <a16:creationId xmlns:a16="http://schemas.microsoft.com/office/drawing/2014/main" id="{5CECBDF6-8723-402D-82A6-EC83BECF4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3" y="1951038"/>
            <a:ext cx="77724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751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6999-22A3-43E4-826A-03765607513C}"/>
              </a:ext>
            </a:extLst>
          </p:cNvPr>
          <p:cNvSpPr>
            <a:spLocks noGrp="1"/>
          </p:cNvSpPr>
          <p:nvPr>
            <p:ph type="title"/>
          </p:nvPr>
        </p:nvSpPr>
        <p:spPr/>
        <p:txBody>
          <a:bodyPr/>
          <a:lstStyle/>
          <a:p>
            <a:r>
              <a:rPr lang="en-US" dirty="0"/>
              <a:t>Example: the mean as a statistical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C4D514-364F-4D14-B35F-54282503B99B}"/>
                  </a:ext>
                </a:extLst>
              </p:cNvPr>
              <p:cNvSpPr>
                <a:spLocks noGrp="1"/>
              </p:cNvSpPr>
              <p:nvPr>
                <p:ph idx="1"/>
              </p:nvPr>
            </p:nvSpPr>
            <p:spPr/>
            <p:txBody>
              <a:bodyPr>
                <a:normAutofit fontScale="92500" lnSpcReduction="10000"/>
              </a:bodyPr>
              <a:lstStyle/>
              <a:p>
                <a:pPr marL="0" indent="0">
                  <a:spcAft>
                    <a:spcPts val="2000"/>
                  </a:spcAft>
                  <a:buNone/>
                </a:pPr>
                <a:r>
                  <a:rPr lang="en-US" dirty="0"/>
                  <a:t>Suppose we would like to summarize the number of friends statistics instructors have using the model:</a:t>
                </a:r>
              </a:p>
              <a:p>
                <a:pPr marL="0" indent="0">
                  <a:spcAft>
                    <a:spcPts val="20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𝑓𝑟𝑖𝑒𝑛𝑑𝑠</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𝑒𝑟𝑟𝑜𝑟</m:t>
                          </m:r>
                        </m:e>
                        <m:sub>
                          <m:r>
                            <a:rPr lang="en-US" i="1">
                              <a:latin typeface="Cambria Math" panose="02040503050406030204" pitchFamily="18" charset="0"/>
                              <a:ea typeface="Cambria Math" panose="02040503050406030204" pitchFamily="18" charset="0"/>
                            </a:rPr>
                            <m:t>𝑖</m:t>
                          </m:r>
                        </m:sub>
                      </m:sSub>
                    </m:oMath>
                  </m:oMathPara>
                </a14:m>
                <a:endParaRPr lang="en-US" dirty="0">
                  <a:latin typeface="Helvetica" pitchFamily="2" charset="0"/>
                </a:endParaRPr>
              </a:p>
              <a:p>
                <a:pPr marL="0" indent="0">
                  <a:spcAft>
                    <a:spcPts val="2000"/>
                  </a:spcAft>
                  <a:buNone/>
                </a:pPr>
                <a:r>
                  <a:rPr lang="en-US" dirty="0"/>
                  <a:t>where</a:t>
                </a:r>
                <a:r>
                  <a:rPr lang="en-US" dirty="0">
                    <a:latin typeface="Helvetica" pitchFamily="2" charset="0"/>
                  </a:rPr>
                  <a:t>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latin typeface="Helvetica" pitchFamily="2" charset="0"/>
                  </a:rPr>
                  <a:t> </a:t>
                </a:r>
                <a:r>
                  <a:rPr lang="en-US" dirty="0"/>
                  <a:t>is the mean number of friends for all statistics instructors.</a:t>
                </a:r>
              </a:p>
              <a:p>
                <a:pPr marL="0" indent="0">
                  <a:spcAft>
                    <a:spcPts val="2000"/>
                  </a:spcAft>
                  <a:buNone/>
                </a:pPr>
                <a:r>
                  <a:rPr lang="en-US" dirty="0"/>
                  <a:t>Suppose we randomly selected 5 statistics instructors and measure the number of friends that they have. We observe 1, 2, 3, 3, 4. The mean number of friends is</a:t>
                </a:r>
                <a:r>
                  <a:rPr lang="en-US" dirty="0">
                    <a:latin typeface="Helvetica" pitchFamily="2" charset="0"/>
                  </a:rPr>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=2.6</m:t>
                    </m:r>
                  </m:oMath>
                </a14:m>
                <a:endParaRPr lang="en-US" dirty="0">
                  <a:latin typeface="Helvetica" pitchFamily="2" charset="0"/>
                </a:endParaRPr>
              </a:p>
              <a:p>
                <a:pPr marL="0" indent="0">
                  <a:spcAft>
                    <a:spcPts val="2000"/>
                  </a:spcAft>
                  <a:buNone/>
                </a:pPr>
                <a:r>
                  <a:rPr lang="en-US" dirty="0"/>
                  <a:t>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serves as an estimate for </a:t>
                </a:r>
                <a14:m>
                  <m:oMath xmlns:m="http://schemas.openxmlformats.org/officeDocument/2006/math">
                    <m:r>
                      <a:rPr lang="en-US" i="1">
                        <a:latin typeface="Cambria Math" panose="02040503050406030204" pitchFamily="18" charset="0"/>
                        <a:ea typeface="Cambria Math" panose="02040503050406030204" pitchFamily="18" charset="0"/>
                      </a:rPr>
                      <m:t>𝜇</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C8C4D514-364F-4D14-B35F-54282503B99B}"/>
                  </a:ext>
                </a:extLst>
              </p:cNvPr>
              <p:cNvSpPr>
                <a:spLocks noGrp="1" noRot="1" noChangeAspect="1" noMove="1" noResize="1" noEditPoints="1" noAdjustHandles="1" noChangeArrowheads="1" noChangeShapeType="1" noTextEdit="1"/>
              </p:cNvSpPr>
              <p:nvPr>
                <p:ph idx="1"/>
              </p:nvPr>
            </p:nvSpPr>
            <p:spPr>
              <a:blipFill>
                <a:blip r:embed="rId2"/>
                <a:stretch>
                  <a:fillRect l="-1043" t="-2801" r="-1681"/>
                </a:stretch>
              </a:blipFill>
            </p:spPr>
            <p:txBody>
              <a:bodyPr/>
              <a:lstStyle/>
              <a:p>
                <a:r>
                  <a:rPr lang="en-US">
                    <a:noFill/>
                  </a:rPr>
                  <a:t> </a:t>
                </a:r>
              </a:p>
            </p:txBody>
          </p:sp>
        </mc:Fallback>
      </mc:AlternateContent>
    </p:spTree>
    <p:extLst>
      <p:ext uri="{BB962C8B-B14F-4D97-AF65-F5344CB8AC3E}">
        <p14:creationId xmlns:p14="http://schemas.microsoft.com/office/powerpoint/2010/main" val="4191978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92EE-2878-4D83-973E-E1C16CEFA2D5}"/>
              </a:ext>
            </a:extLst>
          </p:cNvPr>
          <p:cNvSpPr>
            <a:spLocks noGrp="1"/>
          </p:cNvSpPr>
          <p:nvPr>
            <p:ph type="title"/>
          </p:nvPr>
        </p:nvSpPr>
        <p:spPr/>
        <p:txBody>
          <a:bodyPr/>
          <a:lstStyle/>
          <a:p>
            <a:r>
              <a:rPr lang="en-US" altLang="en-US" dirty="0">
                <a:ea typeface="ＭＳ Ｐゴシック" panose="020B0600070205080204" pitchFamily="34" charset="-128"/>
              </a:rPr>
              <a:t>Generalized linear model</a:t>
            </a:r>
            <a:endParaRPr lang="en-US" dirty="0"/>
          </a:p>
        </p:txBody>
      </p:sp>
      <p:sp>
        <p:nvSpPr>
          <p:cNvPr id="3" name="Content Placeholder 2">
            <a:extLst>
              <a:ext uri="{FF2B5EF4-FFF2-40B4-BE49-F238E27FC236}">
                <a16:creationId xmlns:a16="http://schemas.microsoft.com/office/drawing/2014/main" id="{BA6E2C5B-3FEB-4911-984C-3761A3FF5573}"/>
              </a:ext>
            </a:extLst>
          </p:cNvPr>
          <p:cNvSpPr>
            <a:spLocks noGrp="1"/>
          </p:cNvSpPr>
          <p:nvPr>
            <p:ph idx="1"/>
          </p:nvPr>
        </p:nvSpPr>
        <p:spPr/>
        <p:txBody>
          <a:bodyPr/>
          <a:lstStyle/>
          <a:p>
            <a:r>
              <a:rPr lang="en-US" altLang="en-US" dirty="0">
                <a:solidFill>
                  <a:srgbClr val="000000"/>
                </a:solidFill>
                <a:ea typeface="ＭＳ Ｐゴシック" panose="020B0600070205080204" pitchFamily="34" charset="-128"/>
              </a:rPr>
              <a:t>Logistic regression is a type of </a:t>
            </a:r>
            <a:r>
              <a:rPr lang="en-US" altLang="en-US" i="1" u="sng" dirty="0">
                <a:solidFill>
                  <a:srgbClr val="000000"/>
                </a:solidFill>
                <a:ea typeface="ＭＳ Ｐゴシック" panose="020B0600070205080204" pitchFamily="34" charset="-128"/>
              </a:rPr>
              <a:t>generalized</a:t>
            </a:r>
            <a:r>
              <a:rPr lang="en-US" altLang="en-US" dirty="0">
                <a:solidFill>
                  <a:srgbClr val="000000"/>
                </a:solidFill>
                <a:ea typeface="ＭＳ Ｐゴシック" panose="020B0600070205080204" pitchFamily="34" charset="-128"/>
              </a:rPr>
              <a:t> linear model.</a:t>
            </a:r>
          </a:p>
          <a:p>
            <a:r>
              <a:rPr lang="en-US" altLang="en-US" dirty="0">
                <a:solidFill>
                  <a:srgbClr val="000000"/>
                </a:solidFill>
                <a:ea typeface="ＭＳ Ｐゴシック" panose="020B0600070205080204" pitchFamily="34" charset="-128"/>
              </a:rPr>
              <a:t>A generalized linear model is a model in which the mean relationship between the response variable and the explanatory variables is linear in the regression coefficients </a:t>
            </a:r>
            <a:r>
              <a:rPr lang="en-US" altLang="en-US" b="1" dirty="0">
                <a:solidFill>
                  <a:srgbClr val="000000"/>
                </a:solidFill>
                <a:ea typeface="ＭＳ Ｐゴシック" panose="020B0600070205080204" pitchFamily="34" charset="-128"/>
              </a:rPr>
              <a:t>AFTER</a:t>
            </a:r>
            <a:r>
              <a:rPr lang="en-US" altLang="en-US" dirty="0">
                <a:solidFill>
                  <a:srgbClr val="000000"/>
                </a:solidFill>
                <a:ea typeface="ＭＳ Ｐゴシック" panose="020B0600070205080204" pitchFamily="34" charset="-128"/>
              </a:rPr>
              <a:t> some transformation of the mean function.</a:t>
            </a:r>
          </a:p>
          <a:p>
            <a:r>
              <a:rPr lang="en-US" altLang="en-US" dirty="0">
                <a:solidFill>
                  <a:srgbClr val="000000"/>
                </a:solidFill>
                <a:ea typeface="ＭＳ Ｐゴシック" panose="020B0600070205080204" pitchFamily="34" charset="-128"/>
              </a:rPr>
              <a:t>In this case, the logit transformation does the work for us.</a:t>
            </a:r>
          </a:p>
          <a:p>
            <a:endParaRPr lang="en-US" dirty="0"/>
          </a:p>
        </p:txBody>
      </p:sp>
      <p:pic>
        <p:nvPicPr>
          <p:cNvPr id="4" name="Picture 3">
            <a:extLst>
              <a:ext uri="{FF2B5EF4-FFF2-40B4-BE49-F238E27FC236}">
                <a16:creationId xmlns:a16="http://schemas.microsoft.com/office/drawing/2014/main" id="{6AAA6601-0B7D-449E-99F7-A84BBF45E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4887913"/>
            <a:ext cx="7772400"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389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31EA-6C31-4B73-8E67-B16F59732287}"/>
              </a:ext>
            </a:extLst>
          </p:cNvPr>
          <p:cNvSpPr>
            <a:spLocks noGrp="1"/>
          </p:cNvSpPr>
          <p:nvPr>
            <p:ph type="title"/>
          </p:nvPr>
        </p:nvSpPr>
        <p:spPr/>
        <p:txBody>
          <a:bodyPr/>
          <a:lstStyle/>
          <a:p>
            <a:r>
              <a:rPr lang="en-US" altLang="en-US" dirty="0">
                <a:ea typeface="ＭＳ Ｐゴシック" panose="020B0600070205080204" pitchFamily="34" charset="-128"/>
              </a:rPr>
              <a:t>Probability of an event vs. logit of the probability</a:t>
            </a:r>
            <a:endParaRPr lang="en-US" dirty="0"/>
          </a:p>
        </p:txBody>
      </p:sp>
      <p:graphicFrame>
        <p:nvGraphicFramePr>
          <p:cNvPr id="4" name="Content Placeholder 3">
            <a:extLst>
              <a:ext uri="{FF2B5EF4-FFF2-40B4-BE49-F238E27FC236}">
                <a16:creationId xmlns:a16="http://schemas.microsoft.com/office/drawing/2014/main" id="{7B9D83F7-83D6-46ED-9316-145AD726A1A4}"/>
              </a:ext>
            </a:extLst>
          </p:cNvPr>
          <p:cNvGraphicFramePr>
            <a:graphicFrameLocks noGrp="1"/>
          </p:cNvGraphicFramePr>
          <p:nvPr>
            <p:ph idx="1"/>
            <p:extLst>
              <p:ext uri="{D42A27DB-BD31-4B8C-83A1-F6EECF244321}">
                <p14:modId xmlns:p14="http://schemas.microsoft.com/office/powerpoint/2010/main" val="2036026952"/>
              </p:ext>
            </p:extLst>
          </p:nvPr>
        </p:nvGraphicFramePr>
        <p:xfrm>
          <a:off x="2386013" y="2176463"/>
          <a:ext cx="7610475" cy="3971925"/>
        </p:xfrm>
        <a:graphic>
          <a:graphicData uri="http://schemas.openxmlformats.org/drawingml/2006/table">
            <a:tbl>
              <a:tblPr firstRow="1" bandRow="1">
                <a:tableStyleId>{6E25E649-3F16-4E02-A733-19D2CDBF48F0}</a:tableStyleId>
              </a:tblPr>
              <a:tblGrid>
                <a:gridCol w="2533650">
                  <a:extLst>
                    <a:ext uri="{9D8B030D-6E8A-4147-A177-3AD203B41FA5}">
                      <a16:colId xmlns:a16="http://schemas.microsoft.com/office/drawing/2014/main" val="20000"/>
                    </a:ext>
                  </a:extLst>
                </a:gridCol>
                <a:gridCol w="2543175">
                  <a:extLst>
                    <a:ext uri="{9D8B030D-6E8A-4147-A177-3AD203B41FA5}">
                      <a16:colId xmlns:a16="http://schemas.microsoft.com/office/drawing/2014/main" val="20001"/>
                    </a:ext>
                  </a:extLst>
                </a:gridCol>
                <a:gridCol w="2533650">
                  <a:extLst>
                    <a:ext uri="{9D8B030D-6E8A-4147-A177-3AD203B41FA5}">
                      <a16:colId xmlns:a16="http://schemas.microsoft.com/office/drawing/2014/main" val="20002"/>
                    </a:ext>
                  </a:extLst>
                </a:gridCol>
              </a:tblGrid>
              <a:tr h="990600">
                <a:tc>
                  <a:txBody>
                    <a:bodyPr/>
                    <a:lstStyle/>
                    <a:p>
                      <a:pPr algn="ctr"/>
                      <a:r>
                        <a:rPr lang="en-US" dirty="0">
                          <a:effectLst/>
                        </a:rPr>
                        <a:t>Scenario</a:t>
                      </a:r>
                      <a:endParaRPr lang="en-US" dirty="0">
                        <a:effectLst/>
                        <a:latin typeface="+mn-lt"/>
                      </a:endParaRPr>
                    </a:p>
                  </a:txBody>
                  <a:tcPr marL="38100" marR="38100" marT="38100" marB="38100" anchor="ctr"/>
                </a:tc>
                <a:tc>
                  <a:txBody>
                    <a:bodyPr/>
                    <a:lstStyle/>
                    <a:p>
                      <a:pPr algn="ctr"/>
                      <a:r>
                        <a:rPr lang="en-US">
                          <a:effectLst/>
                        </a:rPr>
                        <a:t>Odds = P/(1-P)</a:t>
                      </a:r>
                      <a:endParaRPr lang="en-US">
                        <a:effectLst/>
                        <a:latin typeface="+mn-lt"/>
                      </a:endParaRPr>
                    </a:p>
                  </a:txBody>
                  <a:tcPr marL="38100" marR="38100" marT="38100" marB="38100" anchor="ctr"/>
                </a:tc>
                <a:tc>
                  <a:txBody>
                    <a:bodyPr/>
                    <a:lstStyle/>
                    <a:p>
                      <a:pPr algn="ctr"/>
                      <a:r>
                        <a:rPr lang="en-US">
                          <a:effectLst/>
                        </a:rPr>
                        <a:t>Logit = ln(Odds)</a:t>
                      </a:r>
                      <a:endParaRPr lang="en-US">
                        <a:effectLst/>
                        <a:latin typeface="+mn-lt"/>
                      </a:endParaRPr>
                    </a:p>
                  </a:txBody>
                  <a:tcPr marL="38100" marR="38100" marT="38100" marB="38100" anchor="ctr"/>
                </a:tc>
                <a:extLst>
                  <a:ext uri="{0D108BD9-81ED-4DB2-BD59-A6C34878D82A}">
                    <a16:rowId xmlns:a16="http://schemas.microsoft.com/office/drawing/2014/main" val="10000"/>
                  </a:ext>
                </a:extLst>
              </a:tr>
              <a:tr h="990600">
                <a:tc>
                  <a:txBody>
                    <a:bodyPr/>
                    <a:lstStyle/>
                    <a:p>
                      <a:pPr algn="ctr"/>
                      <a:r>
                        <a:rPr lang="en-US">
                          <a:effectLst/>
                        </a:rPr>
                        <a:t>No probability of an event (P=0)</a:t>
                      </a:r>
                      <a:endParaRPr lang="en-US">
                        <a:effectLst/>
                        <a:latin typeface="+mn-lt"/>
                      </a:endParaRPr>
                    </a:p>
                  </a:txBody>
                  <a:tcPr marL="38100" marR="38100" marT="38100" marB="38100" anchor="ctr"/>
                </a:tc>
                <a:tc>
                  <a:txBody>
                    <a:bodyPr/>
                    <a:lstStyle/>
                    <a:p>
                      <a:pPr algn="ctr"/>
                      <a:r>
                        <a:rPr lang="en-US" dirty="0">
                          <a:effectLst/>
                        </a:rPr>
                        <a:t>0/(1-0) = 0</a:t>
                      </a:r>
                      <a:endParaRPr lang="en-US" dirty="0">
                        <a:effectLst/>
                        <a:latin typeface="+mn-lt"/>
                      </a:endParaRPr>
                    </a:p>
                  </a:txBody>
                  <a:tcPr marL="38100" marR="38100" marT="38100" marB="38100" anchor="ctr"/>
                </a:tc>
                <a:tc>
                  <a:txBody>
                    <a:bodyPr/>
                    <a:lstStyle/>
                    <a:p>
                      <a:pPr algn="ctr"/>
                      <a:r>
                        <a:rPr lang="en-US">
                          <a:effectLst/>
                        </a:rPr>
                        <a:t>ln(0) = -∞</a:t>
                      </a:r>
                      <a:endParaRPr lang="en-US">
                        <a:effectLst/>
                        <a:latin typeface="+mn-lt"/>
                      </a:endParaRPr>
                    </a:p>
                  </a:txBody>
                  <a:tcPr marL="38100" marR="38100" marT="38100" marB="38100" anchor="ctr"/>
                </a:tc>
                <a:extLst>
                  <a:ext uri="{0D108BD9-81ED-4DB2-BD59-A6C34878D82A}">
                    <a16:rowId xmlns:a16="http://schemas.microsoft.com/office/drawing/2014/main" val="10001"/>
                  </a:ext>
                </a:extLst>
              </a:tr>
              <a:tr h="990600">
                <a:tc>
                  <a:txBody>
                    <a:bodyPr/>
                    <a:lstStyle/>
                    <a:p>
                      <a:pPr algn="ctr"/>
                      <a:r>
                        <a:rPr lang="en-US">
                          <a:effectLst/>
                        </a:rPr>
                        <a:t>Neutral point (P=0.5)</a:t>
                      </a:r>
                      <a:endParaRPr lang="en-US">
                        <a:effectLst/>
                        <a:latin typeface="+mn-lt"/>
                      </a:endParaRPr>
                    </a:p>
                  </a:txBody>
                  <a:tcPr marL="38100" marR="38100" marT="38100" marB="38100" anchor="ctr"/>
                </a:tc>
                <a:tc>
                  <a:txBody>
                    <a:bodyPr/>
                    <a:lstStyle/>
                    <a:p>
                      <a:pPr algn="ctr"/>
                      <a:r>
                        <a:rPr lang="en-US" dirty="0">
                          <a:effectLst/>
                        </a:rPr>
                        <a:t>0.5/(1-0.5) = 1</a:t>
                      </a:r>
                      <a:endParaRPr lang="en-US" dirty="0">
                        <a:effectLst/>
                        <a:latin typeface="+mn-lt"/>
                      </a:endParaRPr>
                    </a:p>
                  </a:txBody>
                  <a:tcPr marL="38100" marR="38100" marT="38100" marB="38100" anchor="ctr"/>
                </a:tc>
                <a:tc>
                  <a:txBody>
                    <a:bodyPr/>
                    <a:lstStyle/>
                    <a:p>
                      <a:pPr algn="ctr"/>
                      <a:r>
                        <a:rPr lang="en-US">
                          <a:effectLst/>
                        </a:rPr>
                        <a:t>ln(1) = 0</a:t>
                      </a:r>
                      <a:endParaRPr lang="en-US">
                        <a:effectLst/>
                        <a:latin typeface="+mn-lt"/>
                      </a:endParaRPr>
                    </a:p>
                  </a:txBody>
                  <a:tcPr marL="38100" marR="38100" marT="38100" marB="38100" anchor="ctr"/>
                </a:tc>
                <a:extLst>
                  <a:ext uri="{0D108BD9-81ED-4DB2-BD59-A6C34878D82A}">
                    <a16:rowId xmlns:a16="http://schemas.microsoft.com/office/drawing/2014/main" val="10002"/>
                  </a:ext>
                </a:extLst>
              </a:tr>
              <a:tr h="1000125">
                <a:tc>
                  <a:txBody>
                    <a:bodyPr/>
                    <a:lstStyle/>
                    <a:p>
                      <a:pPr algn="ctr"/>
                      <a:r>
                        <a:rPr lang="en-US" dirty="0">
                          <a:effectLst/>
                        </a:rPr>
                        <a:t>Certainty of about event (P=1)</a:t>
                      </a:r>
                      <a:endParaRPr lang="en-US" dirty="0">
                        <a:effectLst/>
                        <a:latin typeface="+mn-lt"/>
                      </a:endParaRPr>
                    </a:p>
                  </a:txBody>
                  <a:tcPr marL="38100" marR="38100" marT="38100" marB="38100" anchor="ctr"/>
                </a:tc>
                <a:tc>
                  <a:txBody>
                    <a:bodyPr/>
                    <a:lstStyle/>
                    <a:p>
                      <a:pPr algn="ctr"/>
                      <a:r>
                        <a:rPr lang="en-US">
                          <a:effectLst/>
                        </a:rPr>
                        <a:t>1/(1-1) = ∞</a:t>
                      </a:r>
                      <a:endParaRPr lang="en-US">
                        <a:effectLst/>
                        <a:latin typeface="+mn-lt"/>
                      </a:endParaRPr>
                    </a:p>
                  </a:txBody>
                  <a:tcPr marL="38100" marR="38100" marT="38100" marB="38100" anchor="ctr"/>
                </a:tc>
                <a:tc>
                  <a:txBody>
                    <a:bodyPr/>
                    <a:lstStyle/>
                    <a:p>
                      <a:pPr algn="ctr"/>
                      <a:r>
                        <a:rPr lang="en-US" dirty="0">
                          <a:effectLst/>
                        </a:rPr>
                        <a:t>ln(∞) = +∞</a:t>
                      </a:r>
                      <a:endParaRPr lang="en-US" dirty="0">
                        <a:effectLst/>
                        <a:latin typeface="+mn-lt"/>
                      </a:endParaRPr>
                    </a:p>
                  </a:txBody>
                  <a:tcPr marL="38100" marR="38100" marT="38100" marB="3810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58095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82A6-E80D-49EB-8EB7-F0F9BE77A39F}"/>
              </a:ext>
            </a:extLst>
          </p:cNvPr>
          <p:cNvSpPr>
            <a:spLocks noGrp="1"/>
          </p:cNvSpPr>
          <p:nvPr>
            <p:ph type="title"/>
          </p:nvPr>
        </p:nvSpPr>
        <p:spPr/>
        <p:txBody>
          <a:bodyPr/>
          <a:lstStyle/>
          <a:p>
            <a:r>
              <a:rPr lang="en-US" dirty="0"/>
              <a:t>Logistic Regression Example</a:t>
            </a:r>
          </a:p>
        </p:txBody>
      </p:sp>
      <p:sp>
        <p:nvSpPr>
          <p:cNvPr id="3" name="Content Placeholder 2">
            <a:extLst>
              <a:ext uri="{FF2B5EF4-FFF2-40B4-BE49-F238E27FC236}">
                <a16:creationId xmlns:a16="http://schemas.microsoft.com/office/drawing/2014/main" id="{DA518154-8ED7-4397-AA3E-F1DE7CBF6FA0}"/>
              </a:ext>
            </a:extLst>
          </p:cNvPr>
          <p:cNvSpPr>
            <a:spLocks noGrp="1"/>
          </p:cNvSpPr>
          <p:nvPr>
            <p:ph idx="1"/>
          </p:nvPr>
        </p:nvSpPr>
        <p:spPr/>
        <p:txBody>
          <a:bodyPr/>
          <a:lstStyle/>
          <a:p>
            <a:pPr>
              <a:spcAft>
                <a:spcPts val="2000"/>
              </a:spcAft>
            </a:pPr>
            <a:r>
              <a:rPr lang="en-US" altLang="en-US" dirty="0">
                <a:solidFill>
                  <a:srgbClr val="000000"/>
                </a:solidFill>
                <a:ea typeface="ＭＳ Ｐゴシック" panose="020B0600070205080204" pitchFamily="34" charset="-128"/>
              </a:rPr>
              <a:t>A questionnaire has been used to gather demographics data from some pharmacists, the data include their age and gender. </a:t>
            </a:r>
          </a:p>
          <a:p>
            <a:pPr>
              <a:spcAft>
                <a:spcPts val="2000"/>
              </a:spcAft>
            </a:pPr>
            <a:r>
              <a:rPr lang="en-US" altLang="en-US" dirty="0">
                <a:solidFill>
                  <a:srgbClr val="000000"/>
                </a:solidFill>
                <a:ea typeface="ＭＳ Ｐゴシック" panose="020B0600070205080204" pitchFamily="34" charset="-128"/>
              </a:rPr>
              <a:t>It also asked ‘Would you personally be happy to provide training in the use of the App? (Yes/No)’</a:t>
            </a:r>
          </a:p>
          <a:p>
            <a:pPr>
              <a:spcAft>
                <a:spcPts val="2000"/>
              </a:spcAft>
            </a:pPr>
            <a:r>
              <a:rPr lang="en-US" altLang="en-US" dirty="0">
                <a:solidFill>
                  <a:srgbClr val="000000"/>
                </a:solidFill>
                <a:ea typeface="ＭＳ Ｐゴシック" panose="020B0600070205080204" pitchFamily="34" charset="-128"/>
              </a:rPr>
              <a:t>We are concerned with the influence of age on pharmacists’ willingness to train patients in use of a phone App.</a:t>
            </a:r>
          </a:p>
          <a:p>
            <a:endParaRPr lang="en-US" dirty="0"/>
          </a:p>
        </p:txBody>
      </p:sp>
    </p:spTree>
    <p:extLst>
      <p:ext uri="{BB962C8B-B14F-4D97-AF65-F5344CB8AC3E}">
        <p14:creationId xmlns:p14="http://schemas.microsoft.com/office/powerpoint/2010/main" val="1639998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A125-5DD2-4175-B4F5-76AD387167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78F629-A92F-4C5A-9958-0CECC53D1B85}"/>
              </a:ext>
            </a:extLst>
          </p:cNvPr>
          <p:cNvSpPr>
            <a:spLocks noGrp="1"/>
          </p:cNvSpPr>
          <p:nvPr>
            <p:ph idx="1"/>
          </p:nvPr>
        </p:nvSpPr>
        <p:spPr/>
        <p:txBody>
          <a:bodyPr/>
          <a:lstStyle/>
          <a:p>
            <a:endParaRPr lang="en-US"/>
          </a:p>
        </p:txBody>
      </p:sp>
      <p:pic>
        <p:nvPicPr>
          <p:cNvPr id="4" name="Picture 1">
            <a:extLst>
              <a:ext uri="{FF2B5EF4-FFF2-40B4-BE49-F238E27FC236}">
                <a16:creationId xmlns:a16="http://schemas.microsoft.com/office/drawing/2014/main" id="{4C8D6C6D-7762-4F04-B07E-114C3C07B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50" y="774700"/>
            <a:ext cx="8770920"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5822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DA39-5389-416D-9F9E-B94D84A0C3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C14D2F-574D-4987-A1F0-01AE56A76B98}"/>
              </a:ext>
            </a:extLst>
          </p:cNvPr>
          <p:cNvSpPr>
            <a:spLocks noGrp="1"/>
          </p:cNvSpPr>
          <p:nvPr>
            <p:ph idx="1"/>
          </p:nvPr>
        </p:nvSpPr>
        <p:spPr/>
        <p:txBody>
          <a:bodyPr/>
          <a:lstStyle/>
          <a:p>
            <a:endParaRPr lang="en-US"/>
          </a:p>
        </p:txBody>
      </p:sp>
      <p:pic>
        <p:nvPicPr>
          <p:cNvPr id="4" name="Picture 1">
            <a:extLst>
              <a:ext uri="{FF2B5EF4-FFF2-40B4-BE49-F238E27FC236}">
                <a16:creationId xmlns:a16="http://schemas.microsoft.com/office/drawing/2014/main" id="{1C9C9849-9A54-462B-BDF4-0E8477EA6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348457"/>
            <a:ext cx="9315450" cy="582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565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BA0D-84AF-4A95-8888-CA7BFABE12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FFE09AA-0BC8-42B8-B76C-FC941575278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25631BF-9B0B-470D-8CF4-C7EFB8FDE3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8074" y="990601"/>
            <a:ext cx="9206619" cy="5103022"/>
          </a:xfrm>
          <a:prstGeom prst="rect">
            <a:avLst/>
          </a:prstGeom>
        </p:spPr>
      </p:pic>
      <p:sp>
        <p:nvSpPr>
          <p:cNvPr id="5" name="TextBox 5">
            <a:extLst>
              <a:ext uri="{FF2B5EF4-FFF2-40B4-BE49-F238E27FC236}">
                <a16:creationId xmlns:a16="http://schemas.microsoft.com/office/drawing/2014/main" id="{2840579E-F700-46FE-A8C4-20B6894AE9E4}"/>
              </a:ext>
            </a:extLst>
          </p:cNvPr>
          <p:cNvSpPr txBox="1"/>
          <p:nvPr/>
        </p:nvSpPr>
        <p:spPr>
          <a:xfrm>
            <a:off x="6970940" y="6307430"/>
            <a:ext cx="289560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err="1"/>
              <a:t>Szklo</a:t>
            </a:r>
            <a:r>
              <a:rPr lang="en-US" sz="1100" dirty="0"/>
              <a:t> &amp; Nieto, Beyond the Basics, 2</a:t>
            </a:r>
            <a:r>
              <a:rPr lang="en-US" sz="1100" baseline="30000" dirty="0"/>
              <a:t>nd</a:t>
            </a:r>
            <a:r>
              <a:rPr lang="en-US" sz="1100" dirty="0"/>
              <a:t> Ed, Ch.7</a:t>
            </a:r>
          </a:p>
        </p:txBody>
      </p:sp>
    </p:spTree>
    <p:extLst>
      <p:ext uri="{BB962C8B-B14F-4D97-AF65-F5344CB8AC3E}">
        <p14:creationId xmlns:p14="http://schemas.microsoft.com/office/powerpoint/2010/main" val="3797755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5D6F-9F15-4EC0-B853-5511641ED643}"/>
              </a:ext>
            </a:extLst>
          </p:cNvPr>
          <p:cNvSpPr>
            <a:spLocks noGrp="1"/>
          </p:cNvSpPr>
          <p:nvPr>
            <p:ph type="title"/>
          </p:nvPr>
        </p:nvSpPr>
        <p:spPr/>
        <p:txBody>
          <a:bodyPr/>
          <a:lstStyle/>
          <a:p>
            <a:r>
              <a:rPr lang="en-US" altLang="en-US" dirty="0">
                <a:ea typeface="ＭＳ Ｐゴシック" panose="020B0600070205080204" pitchFamily="34" charset="-128"/>
              </a:rPr>
              <a:t>Estimation of Logistic Regression Coefficients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57BB-6F04-4022-8106-30BFC5890213}"/>
                  </a:ext>
                </a:extLst>
              </p:cNvPr>
              <p:cNvSpPr>
                <a:spLocks noGrp="1"/>
              </p:cNvSpPr>
              <p:nvPr>
                <p:ph idx="1"/>
              </p:nvPr>
            </p:nvSpPr>
            <p:spPr/>
            <p:txBody>
              <a:bodyPr/>
              <a:lstStyle/>
              <a:p>
                <a:pPr>
                  <a:spcAft>
                    <a:spcPts val="2400"/>
                  </a:spcAft>
                </a:pPr>
                <a:r>
                  <a:rPr lang="en-US" dirty="0"/>
                  <a:t>Logistic regression coefficients are estimated using maximum likelihood fitting.</a:t>
                </a:r>
              </a:p>
              <a:p>
                <a:pPr>
                  <a:spcAft>
                    <a:spcPts val="2400"/>
                  </a:spcAft>
                </a:pPr>
                <a:r>
                  <a:rPr lang="en-US" dirty="0"/>
                  <a:t>This means we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with the values that are most likely to have produced the data.</a:t>
                </a:r>
              </a:p>
              <a:p>
                <a:pPr>
                  <a:spcAft>
                    <a:spcPts val="2400"/>
                  </a:spcAft>
                </a:pPr>
                <a:r>
                  <a:rPr lang="en-US" dirty="0"/>
                  <a:t>We will skip the horrifying mathematical details!</a:t>
                </a:r>
              </a:p>
              <a:p>
                <a:endParaRPr lang="en-US" dirty="0"/>
              </a:p>
            </p:txBody>
          </p:sp>
        </mc:Choice>
        <mc:Fallback xmlns="">
          <p:sp>
            <p:nvSpPr>
              <p:cNvPr id="3" name="Content Placeholder 2">
                <a:extLst>
                  <a:ext uri="{FF2B5EF4-FFF2-40B4-BE49-F238E27FC236}">
                    <a16:creationId xmlns:a16="http://schemas.microsoft.com/office/drawing/2014/main" id="{CF1057BB-6F04-4022-8106-30BFC5890213}"/>
                  </a:ext>
                </a:extLst>
              </p:cNvPr>
              <p:cNvSpPr>
                <a:spLocks noGrp="1" noRot="1" noChangeAspect="1" noMove="1" noResize="1" noEditPoints="1" noAdjustHandles="1" noChangeArrowheads="1" noChangeShapeType="1" noTextEdit="1"/>
              </p:cNvSpPr>
              <p:nvPr>
                <p:ph idx="1"/>
              </p:nvPr>
            </p:nvSpPr>
            <p:spPr>
              <a:blipFill>
                <a:blip r:embed="rId2"/>
                <a:stretch>
                  <a:fillRect l="-1043" t="-2241" r="-1681"/>
                </a:stretch>
              </a:blipFill>
            </p:spPr>
            <p:txBody>
              <a:bodyPr/>
              <a:lstStyle/>
              <a:p>
                <a:r>
                  <a:rPr lang="en-US">
                    <a:noFill/>
                  </a:rPr>
                  <a:t> </a:t>
                </a:r>
              </a:p>
            </p:txBody>
          </p:sp>
        </mc:Fallback>
      </mc:AlternateContent>
    </p:spTree>
    <p:extLst>
      <p:ext uri="{BB962C8B-B14F-4D97-AF65-F5344CB8AC3E}">
        <p14:creationId xmlns:p14="http://schemas.microsoft.com/office/powerpoint/2010/main" val="867930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795D1-1353-4C75-AA8B-DEB98460E658}"/>
              </a:ext>
            </a:extLst>
          </p:cNvPr>
          <p:cNvSpPr>
            <a:spLocks noGrp="1"/>
          </p:cNvSpPr>
          <p:nvPr>
            <p:ph type="title"/>
          </p:nvPr>
        </p:nvSpPr>
        <p:spPr/>
        <p:txBody>
          <a:bodyPr/>
          <a:lstStyle/>
          <a:p>
            <a:r>
              <a:rPr lang="en-US" dirty="0"/>
              <a:t>Interpretation of Logistic Regression Parameters</a:t>
            </a:r>
          </a:p>
        </p:txBody>
      </p:sp>
      <p:pic>
        <p:nvPicPr>
          <p:cNvPr id="4" name="Content Placeholder 3">
            <a:extLst>
              <a:ext uri="{FF2B5EF4-FFF2-40B4-BE49-F238E27FC236}">
                <a16:creationId xmlns:a16="http://schemas.microsoft.com/office/drawing/2014/main" id="{177A730D-C876-41CE-AD55-F8BDC79DE4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2050" y="2039233"/>
            <a:ext cx="10115550" cy="179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A5F466-CF8F-4515-AA32-EA88026913A8}"/>
                  </a:ext>
                </a:extLst>
              </p:cNvPr>
              <p:cNvSpPr txBox="1"/>
              <p:nvPr/>
            </p:nvSpPr>
            <p:spPr>
              <a:xfrm>
                <a:off x="4533900" y="4448175"/>
                <a:ext cx="27227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exp</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33A5F466-CF8F-4515-AA32-EA88026913A8}"/>
                  </a:ext>
                </a:extLst>
              </p:cNvPr>
              <p:cNvSpPr txBox="1">
                <a:spLocks noRot="1" noChangeAspect="1" noMove="1" noResize="1" noEditPoints="1" noAdjustHandles="1" noChangeArrowheads="1" noChangeShapeType="1" noTextEdit="1"/>
              </p:cNvSpPr>
              <p:nvPr/>
            </p:nvSpPr>
            <p:spPr>
              <a:xfrm>
                <a:off x="4533900" y="4448175"/>
                <a:ext cx="2722733" cy="43088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7442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40383-00FB-4842-B60C-6D46E39631CA}"/>
              </a:ext>
            </a:extLst>
          </p:cNvPr>
          <p:cNvSpPr>
            <a:spLocks noGrp="1"/>
          </p:cNvSpPr>
          <p:nvPr>
            <p:ph idx="1"/>
          </p:nvPr>
        </p:nvSpPr>
        <p:spPr>
          <a:xfrm>
            <a:off x="838200" y="1333500"/>
            <a:ext cx="10515600" cy="4843463"/>
          </a:xfrm>
        </p:spPr>
        <p:txBody>
          <a:bodyPr>
            <a:normAutofit lnSpcReduction="10000"/>
          </a:bodyPr>
          <a:lstStyle/>
          <a:p>
            <a:pPr marL="0" indent="0">
              <a:buFontTx/>
              <a:buNone/>
              <a:defRPr/>
            </a:pPr>
            <a:r>
              <a:rPr lang="en-US" dirty="0">
                <a:solidFill>
                  <a:srgbClr val="000000"/>
                </a:solidFill>
              </a:rPr>
              <a:t>Let’s compare the ratio of the odds when the explanatory variable is </a:t>
            </a:r>
            <a:r>
              <a:rPr lang="en-US" dirty="0">
                <a:solidFill>
                  <a:srgbClr val="000000"/>
                </a:solidFill>
                <a:latin typeface="Cambria Math" panose="02040503050406030204" pitchFamily="18" charset="0"/>
                <a:ea typeface="Cambria Math" panose="02040503050406030204" pitchFamily="18" charset="0"/>
              </a:rPr>
              <a:t>X+1</a:t>
            </a:r>
            <a:r>
              <a:rPr lang="en-US" dirty="0">
                <a:solidFill>
                  <a:srgbClr val="000000"/>
                </a:solidFill>
              </a:rPr>
              <a:t> relative to when it is </a:t>
            </a:r>
            <a:r>
              <a:rPr lang="en-US" dirty="0">
                <a:solidFill>
                  <a:srgbClr val="000000"/>
                </a:solidFill>
                <a:latin typeface="Cambria Math" panose="02040503050406030204" pitchFamily="18" charset="0"/>
                <a:ea typeface="Cambria Math" panose="02040503050406030204" pitchFamily="18" charset="0"/>
              </a:rPr>
              <a:t>X</a:t>
            </a:r>
            <a:r>
              <a:rPr lang="en-US" dirty="0">
                <a:solidFill>
                  <a:srgbClr val="000000"/>
                </a:solidFill>
              </a:rPr>
              <a:t>, i.e., </a:t>
            </a:r>
            <a:r>
              <a:rPr lang="en-US" dirty="0">
                <a:solidFill>
                  <a:srgbClr val="000000"/>
                </a:solidFill>
                <a:latin typeface="Cambria Math" panose="02040503050406030204" pitchFamily="18" charset="0"/>
                <a:ea typeface="Cambria Math" panose="02040503050406030204" pitchFamily="18" charset="0"/>
              </a:rPr>
              <a:t>X</a:t>
            </a:r>
            <a:r>
              <a:rPr lang="en-US" dirty="0">
                <a:solidFill>
                  <a:srgbClr val="000000"/>
                </a:solidFill>
              </a:rPr>
              <a:t> increases by 1.</a:t>
            </a:r>
            <a:br>
              <a:rPr lang="en-US" dirty="0">
                <a:solidFill>
                  <a:srgbClr val="000000"/>
                </a:solidFill>
              </a:rPr>
            </a:br>
            <a:endParaRPr lang="en-US" sz="1200" dirty="0">
              <a:solidFill>
                <a:srgbClr val="000000"/>
              </a:solidFill>
            </a:endParaRPr>
          </a:p>
          <a:p>
            <a:pPr marL="0" indent="0">
              <a:buFontTx/>
              <a:buNone/>
              <a:defRPr/>
            </a:pPr>
            <a:r>
              <a:rPr lang="en-US" dirty="0">
                <a:solidFill>
                  <a:srgbClr val="000000"/>
                </a:solidFill>
              </a:rPr>
              <a:t>The odds ratio in this case is</a:t>
            </a:r>
          </a:p>
          <a:p>
            <a:pPr marL="0" indent="0" algn="ctr">
              <a:buFontTx/>
              <a:buNone/>
              <a:defRPr/>
            </a:pPr>
            <a:endParaRPr lang="en-US" dirty="0">
              <a:solidFill>
                <a:srgbClr val="000000"/>
              </a:solidFill>
            </a:endParaRPr>
          </a:p>
          <a:p>
            <a:pPr marL="0" indent="0" algn="ctr">
              <a:buFontTx/>
              <a:buNone/>
              <a:defRPr/>
            </a:pPr>
            <a:endParaRPr lang="en-US" dirty="0">
              <a:solidFill>
                <a:srgbClr val="000000"/>
              </a:solidFill>
            </a:endParaRPr>
          </a:p>
          <a:p>
            <a:pPr marL="0" indent="0" algn="ctr">
              <a:buFontTx/>
              <a:buNone/>
              <a:defRPr/>
            </a:pPr>
            <a:endParaRPr lang="en-US" dirty="0">
              <a:solidFill>
                <a:srgbClr val="000000"/>
              </a:solidFill>
            </a:endParaRPr>
          </a:p>
          <a:p>
            <a:pPr marL="0" indent="0" algn="ctr">
              <a:buFontTx/>
              <a:buNone/>
              <a:defRPr/>
            </a:pPr>
            <a:br>
              <a:rPr lang="en-US" dirty="0">
                <a:solidFill>
                  <a:srgbClr val="000000"/>
                </a:solidFill>
              </a:rPr>
            </a:br>
            <a:endParaRPr lang="en-US" dirty="0">
              <a:solidFill>
                <a:srgbClr val="000000"/>
              </a:solidFill>
            </a:endParaRPr>
          </a:p>
          <a:p>
            <a:pPr marL="0" indent="0">
              <a:buFontTx/>
              <a:buNone/>
              <a:defRPr/>
            </a:pPr>
            <a:r>
              <a:rPr lang="en-US" dirty="0">
                <a:solidFill>
                  <a:srgbClr val="000000"/>
                </a:solidFill>
              </a:rPr>
              <a:t>Thus, the odds change by a multiplicative factor of </a:t>
            </a:r>
            <a:r>
              <a:rPr lang="en-US" dirty="0">
                <a:solidFill>
                  <a:srgbClr val="000000"/>
                </a:solidFill>
                <a:latin typeface="Cambria Math" panose="02040503050406030204" pitchFamily="18" charset="0"/>
                <a:ea typeface="Cambria Math" panose="02040503050406030204" pitchFamily="18" charset="0"/>
              </a:rPr>
              <a:t>exp(</a:t>
            </a:r>
            <a:r>
              <a:rPr lang="el-GR" dirty="0">
                <a:solidFill>
                  <a:srgbClr val="000000"/>
                </a:solidFill>
                <a:latin typeface="Cambria Math" panose="02040503050406030204" pitchFamily="18" charset="0"/>
                <a:ea typeface="Cambria Math" panose="02040503050406030204" pitchFamily="18" charset="0"/>
              </a:rPr>
              <a:t>β</a:t>
            </a:r>
            <a:r>
              <a:rPr lang="el-GR" baseline="-25000" dirty="0">
                <a:solidFill>
                  <a:srgbClr val="000000"/>
                </a:solidFill>
                <a:latin typeface="Cambria Math" panose="02040503050406030204" pitchFamily="18" charset="0"/>
                <a:ea typeface="Cambria Math" panose="02040503050406030204" pitchFamily="18" charset="0"/>
              </a:rPr>
              <a:t>1</a:t>
            </a:r>
            <a:r>
              <a:rPr lang="el-GR"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rPr>
              <a:t>when </a:t>
            </a:r>
            <a:r>
              <a:rPr lang="en-US" dirty="0">
                <a:solidFill>
                  <a:srgbClr val="000000"/>
                </a:solidFill>
                <a:latin typeface="Cambria Math" panose="02040503050406030204" pitchFamily="18" charset="0"/>
                <a:ea typeface="Cambria Math" panose="02040503050406030204" pitchFamily="18" charset="0"/>
              </a:rPr>
              <a:t>X</a:t>
            </a:r>
            <a:r>
              <a:rPr lang="en-US" dirty="0">
                <a:solidFill>
                  <a:srgbClr val="000000"/>
                </a:solidFill>
              </a:rPr>
              <a:t> increases by 1 (i.e. effect of 1 unit of X has an odds ratio of </a:t>
            </a:r>
            <a:r>
              <a:rPr lang="en-US" dirty="0">
                <a:solidFill>
                  <a:srgbClr val="000000"/>
                </a:solidFill>
                <a:latin typeface="Cambria Math" panose="02040503050406030204" pitchFamily="18" charset="0"/>
                <a:ea typeface="Cambria Math" panose="02040503050406030204" pitchFamily="18" charset="0"/>
              </a:rPr>
              <a:t>exp(</a:t>
            </a:r>
            <a:r>
              <a:rPr lang="el-GR" dirty="0">
                <a:solidFill>
                  <a:srgbClr val="000000"/>
                </a:solidFill>
                <a:latin typeface="Cambria Math" panose="02040503050406030204" pitchFamily="18" charset="0"/>
                <a:ea typeface="Cambria Math" panose="02040503050406030204" pitchFamily="18" charset="0"/>
              </a:rPr>
              <a:t>β</a:t>
            </a:r>
            <a:r>
              <a:rPr lang="el-GR" baseline="-25000" dirty="0">
                <a:solidFill>
                  <a:srgbClr val="000000"/>
                </a:solidFill>
                <a:latin typeface="Cambria Math" panose="02040503050406030204" pitchFamily="18" charset="0"/>
                <a:ea typeface="Cambria Math" panose="02040503050406030204" pitchFamily="18" charset="0"/>
              </a:rPr>
              <a:t>1</a:t>
            </a:r>
            <a:r>
              <a:rPr lang="el-GR"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latin typeface="Cambria Math" panose="02040503050406030204" pitchFamily="18" charset="0"/>
                <a:ea typeface="Cambria Math" panose="02040503050406030204" pitchFamily="18" charset="0"/>
              </a:rPr>
              <a:t>)</a:t>
            </a:r>
            <a:endParaRPr lang="en-US" dirty="0">
              <a:solidFill>
                <a:srgbClr val="000000"/>
              </a:solidFill>
            </a:endParaRPr>
          </a:p>
          <a:p>
            <a:endParaRPr lang="en-US" dirty="0"/>
          </a:p>
        </p:txBody>
      </p:sp>
      <p:pic>
        <p:nvPicPr>
          <p:cNvPr id="4" name="Picture 3">
            <a:extLst>
              <a:ext uri="{FF2B5EF4-FFF2-40B4-BE49-F238E27FC236}">
                <a16:creationId xmlns:a16="http://schemas.microsoft.com/office/drawing/2014/main" id="{0EFE9E58-2BDA-43DC-8A25-76844A47F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563" y="3181350"/>
            <a:ext cx="6835775"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911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48AD-83E4-4502-B737-4A8F62363726}"/>
              </a:ext>
            </a:extLst>
          </p:cNvPr>
          <p:cNvSpPr>
            <a:spLocks noGrp="1"/>
          </p:cNvSpPr>
          <p:nvPr>
            <p:ph type="title"/>
          </p:nvPr>
        </p:nvSpPr>
        <p:spPr/>
        <p:txBody>
          <a:bodyPr/>
          <a:lstStyle/>
          <a:p>
            <a:r>
              <a:rPr lang="en-US" dirty="0"/>
              <a:t>Coefficients and Odds Ratios (ORs)</a:t>
            </a:r>
          </a:p>
        </p:txBody>
      </p:sp>
      <p:sp>
        <p:nvSpPr>
          <p:cNvPr id="3" name="Content Placeholder 2">
            <a:extLst>
              <a:ext uri="{FF2B5EF4-FFF2-40B4-BE49-F238E27FC236}">
                <a16:creationId xmlns:a16="http://schemas.microsoft.com/office/drawing/2014/main" id="{93D89611-06D9-44A0-A93B-D626F29D59B0}"/>
              </a:ext>
            </a:extLst>
          </p:cNvPr>
          <p:cNvSpPr>
            <a:spLocks noGrp="1"/>
          </p:cNvSpPr>
          <p:nvPr>
            <p:ph idx="1"/>
          </p:nvPr>
        </p:nvSpPr>
        <p:spPr/>
        <p:txBody>
          <a:bodyPr/>
          <a:lstStyle/>
          <a:p>
            <a:pPr>
              <a:spcAft>
                <a:spcPts val="2400"/>
              </a:spcAft>
            </a:pPr>
            <a:r>
              <a:rPr lang="en-US" altLang="en-US" b="1" dirty="0">
                <a:solidFill>
                  <a:srgbClr val="000000"/>
                </a:solidFill>
                <a:ea typeface="ＭＳ Ｐゴシック" panose="020B0600070205080204" pitchFamily="34" charset="-128"/>
              </a:rPr>
              <a:t>Regression coefficients</a:t>
            </a:r>
            <a:r>
              <a:rPr lang="en-US" altLang="en-US" dirty="0">
                <a:solidFill>
                  <a:srgbClr val="000000"/>
                </a:solidFill>
                <a:ea typeface="ＭＳ Ｐゴシック" panose="020B0600070205080204" pitchFamily="34" charset="-128"/>
              </a:rPr>
              <a:t> can range from </a:t>
            </a:r>
            <a:r>
              <a:rPr lang="en-US" altLang="en-US" dirty="0">
                <a:solidFill>
                  <a:srgbClr val="000000"/>
                </a:solidFill>
                <a:latin typeface="Cambria Math" panose="02040503050406030204" pitchFamily="18" charset="0"/>
                <a:ea typeface="Cambria Math" panose="02040503050406030204" pitchFamily="18" charset="0"/>
              </a:rPr>
              <a:t>-∞ </a:t>
            </a:r>
            <a:r>
              <a:rPr lang="en-US" altLang="en-US" dirty="0">
                <a:solidFill>
                  <a:srgbClr val="000000"/>
                </a:solidFill>
                <a:ea typeface="ＭＳ Ｐゴシック" panose="020B0600070205080204" pitchFamily="34" charset="-128"/>
              </a:rPr>
              <a:t>to </a:t>
            </a:r>
            <a:r>
              <a:rPr lang="en-US" altLang="en-US" dirty="0">
                <a:solidFill>
                  <a:srgbClr val="000000"/>
                </a:solidFill>
                <a:latin typeface="Cambria Math" panose="02040503050406030204" pitchFamily="18" charset="0"/>
                <a:ea typeface="Cambria Math" panose="02040503050406030204" pitchFamily="18" charset="0"/>
              </a:rPr>
              <a:t>+∞</a:t>
            </a:r>
            <a:r>
              <a:rPr lang="en-US" altLang="en-US" dirty="0">
                <a:solidFill>
                  <a:srgbClr val="000000"/>
                </a:solidFill>
                <a:ea typeface="ＭＳ Ｐゴシック" panose="020B0600070205080204" pitchFamily="34" charset="-128"/>
              </a:rPr>
              <a:t>.  Values less than 0 indicate a reduction in the probability of an event.  Values greater than 0 indicate an increase in the probability of an event.</a:t>
            </a:r>
          </a:p>
          <a:p>
            <a:pPr>
              <a:spcAft>
                <a:spcPts val="2400"/>
              </a:spcAft>
            </a:pPr>
            <a:r>
              <a:rPr lang="en-US" altLang="en-US" b="1" dirty="0">
                <a:solidFill>
                  <a:srgbClr val="000000"/>
                </a:solidFill>
                <a:ea typeface="ＭＳ Ｐゴシック" panose="020B0600070205080204" pitchFamily="34" charset="-128"/>
              </a:rPr>
              <a:t>Odds Ratios</a:t>
            </a:r>
            <a:r>
              <a:rPr lang="en-US" altLang="en-US" dirty="0">
                <a:solidFill>
                  <a:srgbClr val="000000"/>
                </a:solidFill>
                <a:ea typeface="ＭＳ Ｐゴシック" panose="020B0600070205080204" pitchFamily="34" charset="-128"/>
              </a:rPr>
              <a:t> can range from 0 to </a:t>
            </a:r>
            <a:r>
              <a:rPr lang="en-US" altLang="en-US" dirty="0">
                <a:solidFill>
                  <a:srgbClr val="000000"/>
                </a:solidFill>
                <a:latin typeface="Cambria Math" panose="02040503050406030204" pitchFamily="18" charset="0"/>
                <a:ea typeface="Cambria Math" panose="02040503050406030204" pitchFamily="18" charset="0"/>
              </a:rPr>
              <a:t>+∞</a:t>
            </a:r>
            <a:r>
              <a:rPr lang="en-US" altLang="en-US" dirty="0">
                <a:solidFill>
                  <a:srgbClr val="000000"/>
                </a:solidFill>
                <a:ea typeface="ＭＳ Ｐゴシック" panose="020B0600070205080204" pitchFamily="34" charset="-128"/>
              </a:rPr>
              <a:t>.  Values less than 1 indicate a reduction in the probability of an event.  Values greater than 1 indicate an increase in the probability of an event.</a:t>
            </a:r>
          </a:p>
          <a:p>
            <a:endParaRPr lang="en-US" dirty="0"/>
          </a:p>
        </p:txBody>
      </p:sp>
    </p:spTree>
    <p:extLst>
      <p:ext uri="{BB962C8B-B14F-4D97-AF65-F5344CB8AC3E}">
        <p14:creationId xmlns:p14="http://schemas.microsoft.com/office/powerpoint/2010/main" val="346253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3618-B10A-4843-8E79-F9346154E022}"/>
              </a:ext>
            </a:extLst>
          </p:cNvPr>
          <p:cNvSpPr>
            <a:spLocks noGrp="1"/>
          </p:cNvSpPr>
          <p:nvPr>
            <p:ph type="title"/>
          </p:nvPr>
        </p:nvSpPr>
        <p:spPr/>
        <p:txBody>
          <a:bodyPr/>
          <a:lstStyle/>
          <a:p>
            <a:r>
              <a:rPr lang="en-US" dirty="0"/>
              <a:t>Assessing model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5FFB34-1E75-4C0E-8512-3842B7D168AE}"/>
                  </a:ext>
                </a:extLst>
              </p:cNvPr>
              <p:cNvSpPr>
                <a:spLocks noGrp="1"/>
              </p:cNvSpPr>
              <p:nvPr>
                <p:ph idx="1"/>
              </p:nvPr>
            </p:nvSpPr>
            <p:spPr>
              <a:xfrm>
                <a:off x="838200" y="1619250"/>
                <a:ext cx="10515600" cy="5000625"/>
              </a:xfrm>
            </p:spPr>
            <p:txBody>
              <a:bodyPr>
                <a:normAutofit fontScale="92500" lnSpcReduction="10000"/>
              </a:bodyPr>
              <a:lstStyle/>
              <a:p>
                <a:pPr marL="0" indent="0">
                  <a:spcAft>
                    <a:spcPts val="1800"/>
                  </a:spcAft>
                  <a:buNone/>
                </a:pPr>
                <a:r>
                  <a:rPr lang="en-US" dirty="0"/>
                  <a:t>The fit of a model is often characterized using the error and sum of squares</a:t>
                </a:r>
              </a:p>
              <a:p>
                <a:pPr marL="0" indent="0">
                  <a:spcAft>
                    <a:spcPts val="1800"/>
                  </a:spcAft>
                  <a:buNone/>
                </a:pPr>
                <a:r>
                  <a:rPr lang="en-US" dirty="0"/>
                  <a:t>The </a:t>
                </a:r>
                <a:r>
                  <a:rPr lang="en-US" b="1" dirty="0"/>
                  <a:t>error</a:t>
                </a:r>
                <a:r>
                  <a:rPr lang="en-US" dirty="0"/>
                  <a:t> for observation </a:t>
                </a:r>
                <a:r>
                  <a:rPr lang="en-US" i="1" dirty="0" err="1">
                    <a:latin typeface="Times New Roman" panose="02020603050405020304" pitchFamily="18" charset="0"/>
                    <a:cs typeface="Times New Roman" panose="02020603050405020304" pitchFamily="18" charset="0"/>
                  </a:rPr>
                  <a:t>i</a:t>
                </a:r>
                <a:r>
                  <a:rPr lang="en-US" dirty="0">
                    <a:latin typeface="Helvetica" pitchFamily="2" charset="0"/>
                  </a:rPr>
                  <a:t> </a:t>
                </a:r>
                <a:r>
                  <a:rPr lang="en-US" dirty="0"/>
                  <a:t>is the difference between the response for observation </a:t>
                </a:r>
                <a:r>
                  <a:rPr lang="en-US" i="1" dirty="0" err="1">
                    <a:cs typeface="Times New Roman" panose="02020603050405020304" pitchFamily="18" charset="0"/>
                  </a:rPr>
                  <a:t>i</a:t>
                </a:r>
                <a:r>
                  <a:rPr lang="en-US" dirty="0"/>
                  <a:t> and the estimated model.</a:t>
                </a:r>
              </a:p>
              <a:p>
                <a:pPr>
                  <a:spcAft>
                    <a:spcPts val="1000"/>
                  </a:spcAft>
                </a:pPr>
                <a:r>
                  <a:rPr lang="en-US" dirty="0"/>
                  <a:t>Using a formula, the deviance is</a:t>
                </a:r>
              </a:p>
              <a:p>
                <a:pPr marL="0" indent="0">
                  <a:spcAft>
                    <a:spcPts val="10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𝑒𝑟𝑟𝑜𝑟</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𝑟𝑒𝑠𝑝𝑜𝑛𝑠𝑒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𝑚𝑜𝑑𝑒𝑙</m:t>
                      </m:r>
                    </m:oMath>
                  </m:oMathPara>
                </a14:m>
                <a:endParaRPr lang="en-US" dirty="0">
                  <a:latin typeface="Helvetica" pitchFamily="2" charset="0"/>
                </a:endParaRPr>
              </a:p>
              <a:p>
                <a:pPr>
                  <a:spcAft>
                    <a:spcPts val="1000"/>
                  </a:spcAft>
                </a:pPr>
                <a:r>
                  <a:rPr lang="en-US" dirty="0"/>
                  <a:t>Negative error indicates that our model overestimated the response</a:t>
                </a:r>
              </a:p>
              <a:p>
                <a:pPr>
                  <a:spcAft>
                    <a:spcPts val="1000"/>
                  </a:spcAft>
                </a:pPr>
                <a:r>
                  <a:rPr lang="en-US" dirty="0"/>
                  <a:t>Positive error indicates that our model underestimated the response</a:t>
                </a:r>
              </a:p>
              <a:p>
                <a:pPr>
                  <a:spcAft>
                    <a:spcPts val="1000"/>
                  </a:spcAft>
                </a:pPr>
                <a:r>
                  <a:rPr lang="en-US" dirty="0"/>
                  <a:t>Note: Deviance is another term often used in model fit language. In this simple statistical model (and linear regression), deviance and error are the same.   </a:t>
                </a:r>
              </a:p>
            </p:txBody>
          </p:sp>
        </mc:Choice>
        <mc:Fallback xmlns="">
          <p:sp>
            <p:nvSpPr>
              <p:cNvPr id="3" name="Content Placeholder 2">
                <a:extLst>
                  <a:ext uri="{FF2B5EF4-FFF2-40B4-BE49-F238E27FC236}">
                    <a16:creationId xmlns:a16="http://schemas.microsoft.com/office/drawing/2014/main" id="{925FFB34-1E75-4C0E-8512-3842B7D168AE}"/>
                  </a:ext>
                </a:extLst>
              </p:cNvPr>
              <p:cNvSpPr>
                <a:spLocks noGrp="1" noRot="1" noChangeAspect="1" noMove="1" noResize="1" noEditPoints="1" noAdjustHandles="1" noChangeArrowheads="1" noChangeShapeType="1" noTextEdit="1"/>
              </p:cNvSpPr>
              <p:nvPr>
                <p:ph idx="1"/>
              </p:nvPr>
            </p:nvSpPr>
            <p:spPr>
              <a:xfrm>
                <a:off x="838200" y="1619250"/>
                <a:ext cx="10515600" cy="5000625"/>
              </a:xfrm>
              <a:blipFill>
                <a:blip r:embed="rId2"/>
                <a:stretch>
                  <a:fillRect l="-1043" t="-2561" r="-116" b="-1341"/>
                </a:stretch>
              </a:blipFill>
            </p:spPr>
            <p:txBody>
              <a:bodyPr/>
              <a:lstStyle/>
              <a:p>
                <a:r>
                  <a:rPr lang="en-US">
                    <a:noFill/>
                  </a:rPr>
                  <a:t> </a:t>
                </a:r>
              </a:p>
            </p:txBody>
          </p:sp>
        </mc:Fallback>
      </mc:AlternateContent>
    </p:spTree>
    <p:extLst>
      <p:ext uri="{BB962C8B-B14F-4D97-AF65-F5344CB8AC3E}">
        <p14:creationId xmlns:p14="http://schemas.microsoft.com/office/powerpoint/2010/main" val="16515759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C1C3-3FFA-4E2C-8094-7F5423638119}"/>
              </a:ext>
            </a:extLst>
          </p:cNvPr>
          <p:cNvSpPr>
            <a:spLocks noGrp="1"/>
          </p:cNvSpPr>
          <p:nvPr>
            <p:ph type="title"/>
          </p:nvPr>
        </p:nvSpPr>
        <p:spPr/>
        <p:txBody>
          <a:bodyPr/>
          <a:lstStyle/>
          <a:p>
            <a:r>
              <a:rPr lang="en-US" altLang="en-US" dirty="0">
                <a:ea typeface="ＭＳ Ｐゴシック" panose="020B0600070205080204" pitchFamily="34" charset="-128"/>
              </a:rPr>
              <a:t>Odds Ratio from Coefficients</a:t>
            </a:r>
            <a:endParaRPr lang="en-US" dirty="0"/>
          </a:p>
        </p:txBody>
      </p:sp>
      <p:sp>
        <p:nvSpPr>
          <p:cNvPr id="3" name="Content Placeholder 2">
            <a:extLst>
              <a:ext uri="{FF2B5EF4-FFF2-40B4-BE49-F238E27FC236}">
                <a16:creationId xmlns:a16="http://schemas.microsoft.com/office/drawing/2014/main" id="{B096483E-789C-4DBD-AFC6-8CAC33D0D7E5}"/>
              </a:ext>
            </a:extLst>
          </p:cNvPr>
          <p:cNvSpPr>
            <a:spLocks noGrp="1"/>
          </p:cNvSpPr>
          <p:nvPr>
            <p:ph idx="1"/>
          </p:nvPr>
        </p:nvSpPr>
        <p:spPr>
          <a:xfrm>
            <a:off x="838200" y="4800599"/>
            <a:ext cx="10515600" cy="1376363"/>
          </a:xfrm>
        </p:spPr>
        <p:txBody>
          <a:bodyPr/>
          <a:lstStyle/>
          <a:p>
            <a:pPr marL="0" indent="0">
              <a:buNone/>
            </a:pPr>
            <a:r>
              <a:rPr lang="en-US" altLang="en-US" dirty="0">
                <a:solidFill>
                  <a:srgbClr val="000000"/>
                </a:solidFill>
                <a:ea typeface="ＭＳ Ｐゴシック" panose="020B0600070205080204" pitchFamily="34" charset="-128"/>
              </a:rPr>
              <a:t>If one pharmacist is one year older than another, the odds that the older pharmacist will be willing to train will be 0.912 times those for the younger individual.</a:t>
            </a:r>
          </a:p>
          <a:p>
            <a:pPr marL="0" indent="0">
              <a:buNone/>
            </a:pPr>
            <a:endParaRPr lang="en-US" dirty="0"/>
          </a:p>
        </p:txBody>
      </p:sp>
      <p:pic>
        <p:nvPicPr>
          <p:cNvPr id="4" name="Picture 3">
            <a:extLst>
              <a:ext uri="{FF2B5EF4-FFF2-40B4-BE49-F238E27FC236}">
                <a16:creationId xmlns:a16="http://schemas.microsoft.com/office/drawing/2014/main" id="{EE8B9BCE-469D-473F-9AB5-A5855944D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37" y="1919288"/>
            <a:ext cx="101771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D408C25-943C-4B7F-A6ED-09E52ECB2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299" y="3070224"/>
            <a:ext cx="836320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6215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89B3F-4289-4B86-B95E-FC543DA33714}"/>
              </a:ext>
            </a:extLst>
          </p:cNvPr>
          <p:cNvSpPr>
            <a:spLocks noGrp="1"/>
          </p:cNvSpPr>
          <p:nvPr>
            <p:ph type="title"/>
          </p:nvPr>
        </p:nvSpPr>
        <p:spPr/>
        <p:txBody>
          <a:bodyPr/>
          <a:lstStyle/>
          <a:p>
            <a:r>
              <a:rPr lang="en-US" altLang="en-US" dirty="0">
                <a:ea typeface="ＭＳ Ｐゴシック" panose="020B0600070205080204" pitchFamily="34" charset="-128"/>
              </a:rPr>
              <a:t>Assessing the effectiveness of the model</a:t>
            </a:r>
            <a:endParaRPr lang="en-US" dirty="0"/>
          </a:p>
        </p:txBody>
      </p:sp>
      <p:pic>
        <p:nvPicPr>
          <p:cNvPr id="6" name="Image" descr="Image">
            <a:extLst>
              <a:ext uri="{FF2B5EF4-FFF2-40B4-BE49-F238E27FC236}">
                <a16:creationId xmlns:a16="http://schemas.microsoft.com/office/drawing/2014/main" id="{61A8161D-D83A-435E-BE3E-16DBC369D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919" y="1876425"/>
            <a:ext cx="5541289" cy="239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Content Placeholder 2">
            <a:extLst>
              <a:ext uri="{FF2B5EF4-FFF2-40B4-BE49-F238E27FC236}">
                <a16:creationId xmlns:a16="http://schemas.microsoft.com/office/drawing/2014/main" id="{435D47F0-2BFB-4415-AAC8-E11D24F01610}"/>
              </a:ext>
            </a:extLst>
          </p:cNvPr>
          <p:cNvSpPr>
            <a:spLocks noGrp="1"/>
          </p:cNvSpPr>
          <p:nvPr>
            <p:ph idx="1"/>
          </p:nvPr>
        </p:nvSpPr>
        <p:spPr>
          <a:xfrm>
            <a:off x="838200" y="1825625"/>
            <a:ext cx="5181600" cy="4351338"/>
          </a:xfrm>
        </p:spPr>
        <p:txBody>
          <a:bodyPr>
            <a:normAutofit fontScale="92500" lnSpcReduction="10000"/>
          </a:bodyPr>
          <a:lstStyle/>
          <a:p>
            <a:pPr marL="0" indent="0">
              <a:buFontTx/>
              <a:buNone/>
            </a:pPr>
            <a:r>
              <a:rPr lang="en-US" altLang="en-US" dirty="0">
                <a:solidFill>
                  <a:srgbClr val="000000"/>
                </a:solidFill>
                <a:ea typeface="ＭＳ Ｐゴシック" panose="020B0600070205080204" pitchFamily="34" charset="-128"/>
              </a:rPr>
              <a:t>Can visualize with a 2x2 contingency table</a:t>
            </a:r>
          </a:p>
          <a:p>
            <a:pPr marL="0" indent="0">
              <a:buFontTx/>
              <a:buNone/>
            </a:pPr>
            <a:endParaRPr lang="en-US" altLang="en-US" dirty="0">
              <a:solidFill>
                <a:srgbClr val="000000"/>
              </a:solidFill>
              <a:ea typeface="ＭＳ Ｐゴシック" panose="020B0600070205080204" pitchFamily="34" charset="-128"/>
            </a:endParaRPr>
          </a:p>
          <a:p>
            <a:pPr marL="0" indent="0">
              <a:buFontTx/>
              <a:buNone/>
            </a:pPr>
            <a:r>
              <a:rPr lang="en-US" altLang="en-US" dirty="0">
                <a:solidFill>
                  <a:srgbClr val="000000"/>
                </a:solidFill>
                <a:ea typeface="ＭＳ Ｐゴシック" panose="020B0600070205080204" pitchFamily="34" charset="-128"/>
              </a:rPr>
              <a:t>Classify each participant (or sample) as a:</a:t>
            </a:r>
          </a:p>
          <a:p>
            <a:pPr lvl="1"/>
            <a:r>
              <a:rPr lang="en-US" altLang="en-US" b="1" dirty="0">
                <a:solidFill>
                  <a:srgbClr val="000000"/>
                </a:solidFill>
                <a:ea typeface="ＭＳ Ｐゴシック" panose="020B0600070205080204" pitchFamily="34" charset="-128"/>
              </a:rPr>
              <a:t>true positive</a:t>
            </a:r>
            <a:r>
              <a:rPr lang="en-US" altLang="en-US" dirty="0">
                <a:solidFill>
                  <a:srgbClr val="000000"/>
                </a:solidFill>
                <a:ea typeface="ＭＳ Ｐゴシック" panose="020B0600070205080204" pitchFamily="34" charset="-128"/>
              </a:rPr>
              <a:t> - predicted to have event and had event</a:t>
            </a:r>
          </a:p>
          <a:p>
            <a:pPr lvl="1"/>
            <a:r>
              <a:rPr lang="en-US" altLang="en-US" b="1" dirty="0">
                <a:solidFill>
                  <a:srgbClr val="000000"/>
                </a:solidFill>
                <a:ea typeface="ＭＳ Ｐゴシック" panose="020B0600070205080204" pitchFamily="34" charset="-128"/>
              </a:rPr>
              <a:t>true negative</a:t>
            </a:r>
            <a:r>
              <a:rPr lang="en-US" altLang="en-US" dirty="0">
                <a:solidFill>
                  <a:srgbClr val="000000"/>
                </a:solidFill>
                <a:ea typeface="ＭＳ Ｐゴシック" panose="020B0600070205080204" pitchFamily="34" charset="-128"/>
              </a:rPr>
              <a:t> - predicted to not have an event and did not have an even</a:t>
            </a:r>
          </a:p>
          <a:p>
            <a:pPr lvl="1"/>
            <a:r>
              <a:rPr lang="en-US" altLang="en-US" b="1" dirty="0">
                <a:solidFill>
                  <a:srgbClr val="000000"/>
                </a:solidFill>
                <a:ea typeface="ＭＳ Ｐゴシック" panose="020B0600070205080204" pitchFamily="34" charset="-128"/>
              </a:rPr>
              <a:t>false positive</a:t>
            </a:r>
            <a:r>
              <a:rPr lang="en-US" altLang="en-US" dirty="0">
                <a:solidFill>
                  <a:srgbClr val="000000"/>
                </a:solidFill>
                <a:ea typeface="ＭＳ Ｐゴシック" panose="020B0600070205080204" pitchFamily="34" charset="-128"/>
              </a:rPr>
              <a:t>- predicted to have event, but did NOT have event</a:t>
            </a:r>
          </a:p>
          <a:p>
            <a:pPr lvl="1"/>
            <a:r>
              <a:rPr lang="en-US" altLang="en-US" b="1" dirty="0">
                <a:solidFill>
                  <a:srgbClr val="000000"/>
                </a:solidFill>
                <a:ea typeface="ＭＳ Ｐゴシック" panose="020B0600070205080204" pitchFamily="34" charset="-128"/>
              </a:rPr>
              <a:t>false negative</a:t>
            </a:r>
            <a:r>
              <a:rPr lang="en-US" altLang="en-US" dirty="0">
                <a:solidFill>
                  <a:srgbClr val="000000"/>
                </a:solidFill>
                <a:ea typeface="ＭＳ Ｐゴシック" panose="020B0600070205080204" pitchFamily="34" charset="-128"/>
              </a:rPr>
              <a:t> - predicted to NOT have event, but had event</a:t>
            </a:r>
          </a:p>
          <a:p>
            <a:endParaRPr lang="en-US" dirty="0"/>
          </a:p>
        </p:txBody>
      </p:sp>
    </p:spTree>
    <p:extLst>
      <p:ext uri="{BB962C8B-B14F-4D97-AF65-F5344CB8AC3E}">
        <p14:creationId xmlns:p14="http://schemas.microsoft.com/office/powerpoint/2010/main" val="28820808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EFB6-9D76-45EF-A590-616D9E49C825}"/>
              </a:ext>
            </a:extLst>
          </p:cNvPr>
          <p:cNvSpPr>
            <a:spLocks noGrp="1"/>
          </p:cNvSpPr>
          <p:nvPr>
            <p:ph type="title"/>
          </p:nvPr>
        </p:nvSpPr>
        <p:spPr/>
        <p:txBody>
          <a:bodyPr/>
          <a:lstStyle/>
          <a:p>
            <a:r>
              <a:rPr lang="en-US" altLang="en-US" dirty="0">
                <a:ea typeface="ＭＳ Ｐゴシック" panose="020B0600070205080204" pitchFamily="34" charset="-128"/>
              </a:rPr>
              <a:t>Classifying participants in example</a:t>
            </a:r>
            <a:endParaRPr lang="en-US" dirty="0"/>
          </a:p>
        </p:txBody>
      </p:sp>
      <p:graphicFrame>
        <p:nvGraphicFramePr>
          <p:cNvPr id="4" name="Content Placeholder 3">
            <a:extLst>
              <a:ext uri="{FF2B5EF4-FFF2-40B4-BE49-F238E27FC236}">
                <a16:creationId xmlns:a16="http://schemas.microsoft.com/office/drawing/2014/main" id="{AD640BE0-F504-40CA-8EA8-FCE4BA74EBEE}"/>
              </a:ext>
            </a:extLst>
          </p:cNvPr>
          <p:cNvGraphicFramePr>
            <a:graphicFrameLocks/>
          </p:cNvGraphicFramePr>
          <p:nvPr>
            <p:extLst>
              <p:ext uri="{D42A27DB-BD31-4B8C-83A1-F6EECF244321}">
                <p14:modId xmlns:p14="http://schemas.microsoft.com/office/powerpoint/2010/main" val="1024870939"/>
              </p:ext>
            </p:extLst>
          </p:nvPr>
        </p:nvGraphicFramePr>
        <p:xfrm>
          <a:off x="985838" y="2209800"/>
          <a:ext cx="9701212" cy="3790951"/>
        </p:xfrm>
        <a:graphic>
          <a:graphicData uri="http://schemas.openxmlformats.org/drawingml/2006/table">
            <a:tbl>
              <a:tblPr/>
              <a:tblGrid>
                <a:gridCol w="3229690">
                  <a:extLst>
                    <a:ext uri="{9D8B030D-6E8A-4147-A177-3AD203B41FA5}">
                      <a16:colId xmlns:a16="http://schemas.microsoft.com/office/drawing/2014/main" val="20000"/>
                    </a:ext>
                  </a:extLst>
                </a:gridCol>
                <a:gridCol w="3241832">
                  <a:extLst>
                    <a:ext uri="{9D8B030D-6E8A-4147-A177-3AD203B41FA5}">
                      <a16:colId xmlns:a16="http://schemas.microsoft.com/office/drawing/2014/main" val="20001"/>
                    </a:ext>
                  </a:extLst>
                </a:gridCol>
                <a:gridCol w="3229690">
                  <a:extLst>
                    <a:ext uri="{9D8B030D-6E8A-4147-A177-3AD203B41FA5}">
                      <a16:colId xmlns:a16="http://schemas.microsoft.com/office/drawing/2014/main" val="20002"/>
                    </a:ext>
                  </a:extLst>
                </a:gridCol>
              </a:tblGrid>
              <a:tr h="1254751">
                <a:tc>
                  <a:txBody>
                    <a:bodyPr/>
                    <a:lstStyle/>
                    <a:p>
                      <a:br>
                        <a:rPr lang="en-US" sz="2400">
                          <a:effectLst/>
                          <a:latin typeface="+mn-lt"/>
                        </a:rPr>
                      </a:br>
                      <a:endParaRPr lang="en-US" sz="2400">
                        <a:effectLst/>
                        <a:latin typeface="+mn-lt"/>
                      </a:endParaRPr>
                    </a:p>
                  </a:txBody>
                  <a:tcPr marL="38100" marR="38100" marT="38100" marB="38100" anchor="ctr">
                    <a:lnL>
                      <a:noFill/>
                    </a:lnL>
                    <a:lnR>
                      <a:noFill/>
                    </a:lnR>
                    <a:lnT>
                      <a:noFill/>
                    </a:lnT>
                    <a:lnB>
                      <a:noFill/>
                    </a:lnB>
                    <a:solidFill>
                      <a:srgbClr val="FFFFFF"/>
                    </a:solidFill>
                  </a:tcPr>
                </a:tc>
                <a:tc>
                  <a:txBody>
                    <a:bodyPr/>
                    <a:lstStyle/>
                    <a:p>
                      <a:pPr algn="ctr"/>
                      <a:r>
                        <a:rPr lang="en-US" sz="2400" dirty="0">
                          <a:solidFill>
                            <a:srgbClr val="000000"/>
                          </a:solidFill>
                          <a:effectLst/>
                          <a:latin typeface="+mn-lt"/>
                        </a:rPr>
                        <a:t>Observed to be willing</a:t>
                      </a:r>
                      <a:endParaRPr lang="en-US" sz="2400" dirty="0">
                        <a:effectLst/>
                        <a:latin typeface="+mn-lt"/>
                      </a:endParaRPr>
                    </a:p>
                  </a:txBody>
                  <a:tcPr marL="38100" marR="38100" marT="38100" marB="38100" anchor="ctr">
                    <a:lnL>
                      <a:noFill/>
                    </a:lnL>
                    <a:lnR>
                      <a:noFill/>
                    </a:lnR>
                    <a:lnT>
                      <a:noFill/>
                    </a:lnT>
                    <a:lnB>
                      <a:noFill/>
                    </a:lnB>
                    <a:solidFill>
                      <a:srgbClr val="FFFFFF"/>
                    </a:solidFill>
                  </a:tcPr>
                </a:tc>
                <a:tc>
                  <a:txBody>
                    <a:bodyPr/>
                    <a:lstStyle/>
                    <a:p>
                      <a:pPr algn="ctr"/>
                      <a:r>
                        <a:rPr lang="en-US" sz="2400" dirty="0">
                          <a:solidFill>
                            <a:srgbClr val="000000"/>
                          </a:solidFill>
                          <a:effectLst/>
                          <a:latin typeface="+mn-lt"/>
                        </a:rPr>
                        <a:t>Observed to be not willing</a:t>
                      </a:r>
                      <a:endParaRPr lang="en-US" sz="2400" dirty="0">
                        <a:effectLst/>
                        <a:latin typeface="+mn-l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10000"/>
                  </a:ext>
                </a:extLst>
              </a:tr>
              <a:tr h="1268100">
                <a:tc>
                  <a:txBody>
                    <a:bodyPr/>
                    <a:lstStyle/>
                    <a:p>
                      <a:pPr algn="ctr"/>
                      <a:r>
                        <a:rPr lang="en-US" sz="2400">
                          <a:solidFill>
                            <a:srgbClr val="000000"/>
                          </a:solidFill>
                          <a:effectLst/>
                          <a:latin typeface="+mn-lt"/>
                        </a:rPr>
                        <a:t>Predicted as willing</a:t>
                      </a:r>
                      <a:endParaRPr lang="en-US" sz="2400">
                        <a:effectLst/>
                        <a:latin typeface="+mn-lt"/>
                      </a:endParaRPr>
                    </a:p>
                  </a:txBody>
                  <a:tcPr marL="38100" marR="38100" marT="38100" marB="38100" anchor="ctr">
                    <a:lnL>
                      <a:noFill/>
                    </a:lnL>
                    <a:lnR>
                      <a:noFill/>
                    </a:lnR>
                    <a:lnT>
                      <a:noFill/>
                    </a:lnT>
                    <a:lnB>
                      <a:noFill/>
                    </a:lnB>
                    <a:solidFill>
                      <a:srgbClr val="DCDFE2"/>
                    </a:solidFill>
                  </a:tcPr>
                </a:tc>
                <a:tc>
                  <a:txBody>
                    <a:bodyPr/>
                    <a:lstStyle/>
                    <a:p>
                      <a:pPr algn="ctr"/>
                      <a:r>
                        <a:rPr lang="en-US" sz="2400" dirty="0">
                          <a:solidFill>
                            <a:srgbClr val="000000"/>
                          </a:solidFill>
                          <a:effectLst/>
                          <a:latin typeface="+mn-lt"/>
                        </a:rPr>
                        <a:t>True positive = 116</a:t>
                      </a:r>
                      <a:endParaRPr lang="en-US" sz="2400" dirty="0">
                        <a:effectLst/>
                        <a:latin typeface="+mn-lt"/>
                      </a:endParaRPr>
                    </a:p>
                  </a:txBody>
                  <a:tcPr marL="38100" marR="38100" marT="38100" marB="38100" anchor="ctr">
                    <a:lnL>
                      <a:noFill/>
                    </a:lnL>
                    <a:lnR>
                      <a:noFill/>
                    </a:lnR>
                    <a:lnT>
                      <a:noFill/>
                    </a:lnT>
                    <a:lnB>
                      <a:noFill/>
                    </a:lnB>
                    <a:solidFill>
                      <a:srgbClr val="DCDFE2"/>
                    </a:solidFill>
                  </a:tcPr>
                </a:tc>
                <a:tc>
                  <a:txBody>
                    <a:bodyPr/>
                    <a:lstStyle/>
                    <a:p>
                      <a:pPr algn="ctr"/>
                      <a:r>
                        <a:rPr lang="en-US" sz="2400">
                          <a:solidFill>
                            <a:srgbClr val="000000"/>
                          </a:solidFill>
                          <a:effectLst/>
                          <a:latin typeface="+mn-lt"/>
                        </a:rPr>
                        <a:t>False positive = 45</a:t>
                      </a:r>
                      <a:endParaRPr lang="en-US" sz="2400">
                        <a:effectLst/>
                        <a:latin typeface="+mn-lt"/>
                      </a:endParaRPr>
                    </a:p>
                  </a:txBody>
                  <a:tcPr marL="38100" marR="38100" marT="38100" marB="38100" anchor="ctr">
                    <a:lnL>
                      <a:noFill/>
                    </a:lnL>
                    <a:lnR>
                      <a:noFill/>
                    </a:lnR>
                    <a:lnT>
                      <a:noFill/>
                    </a:lnT>
                    <a:lnB>
                      <a:noFill/>
                    </a:lnB>
                    <a:solidFill>
                      <a:srgbClr val="DCDFE2"/>
                    </a:solidFill>
                  </a:tcPr>
                </a:tc>
                <a:extLst>
                  <a:ext uri="{0D108BD9-81ED-4DB2-BD59-A6C34878D82A}">
                    <a16:rowId xmlns:a16="http://schemas.microsoft.com/office/drawing/2014/main" val="10001"/>
                  </a:ext>
                </a:extLst>
              </a:tr>
              <a:tr h="1268100">
                <a:tc>
                  <a:txBody>
                    <a:bodyPr/>
                    <a:lstStyle/>
                    <a:p>
                      <a:pPr algn="ctr"/>
                      <a:r>
                        <a:rPr lang="en-US" sz="2400">
                          <a:solidFill>
                            <a:srgbClr val="000000"/>
                          </a:solidFill>
                          <a:effectLst/>
                          <a:latin typeface="+mn-lt"/>
                        </a:rPr>
                        <a:t>Predicted as not willing</a:t>
                      </a:r>
                      <a:endParaRPr lang="en-US" sz="2400">
                        <a:effectLst/>
                        <a:latin typeface="+mn-lt"/>
                      </a:endParaRPr>
                    </a:p>
                  </a:txBody>
                  <a:tcPr marL="38100" marR="38100" marT="38100" marB="38100" anchor="ctr">
                    <a:lnL>
                      <a:noFill/>
                    </a:lnL>
                    <a:lnR>
                      <a:noFill/>
                    </a:lnR>
                    <a:lnT>
                      <a:noFill/>
                    </a:lnT>
                    <a:lnB>
                      <a:noFill/>
                    </a:lnB>
                    <a:solidFill>
                      <a:srgbClr val="FFFFFF"/>
                    </a:solidFill>
                  </a:tcPr>
                </a:tc>
                <a:tc>
                  <a:txBody>
                    <a:bodyPr/>
                    <a:lstStyle/>
                    <a:p>
                      <a:pPr algn="ctr"/>
                      <a:r>
                        <a:rPr lang="en-US" sz="2400" dirty="0">
                          <a:solidFill>
                            <a:srgbClr val="000000"/>
                          </a:solidFill>
                          <a:effectLst/>
                          <a:latin typeface="+mn-lt"/>
                        </a:rPr>
                        <a:t>False positive = 29</a:t>
                      </a:r>
                      <a:endParaRPr lang="en-US" sz="2400" dirty="0">
                        <a:effectLst/>
                        <a:latin typeface="+mn-lt"/>
                      </a:endParaRPr>
                    </a:p>
                  </a:txBody>
                  <a:tcPr marL="38100" marR="38100" marT="38100" marB="38100" anchor="ctr">
                    <a:lnL>
                      <a:noFill/>
                    </a:lnL>
                    <a:lnR>
                      <a:noFill/>
                    </a:lnR>
                    <a:lnT>
                      <a:noFill/>
                    </a:lnT>
                    <a:lnB>
                      <a:noFill/>
                    </a:lnB>
                    <a:solidFill>
                      <a:srgbClr val="FFFFFF"/>
                    </a:solidFill>
                  </a:tcPr>
                </a:tc>
                <a:tc>
                  <a:txBody>
                    <a:bodyPr/>
                    <a:lstStyle/>
                    <a:p>
                      <a:pPr algn="ctr"/>
                      <a:r>
                        <a:rPr lang="en-US" sz="2400" dirty="0">
                          <a:solidFill>
                            <a:srgbClr val="000000"/>
                          </a:solidFill>
                          <a:effectLst/>
                          <a:latin typeface="+mn-lt"/>
                        </a:rPr>
                        <a:t>True negative = 46</a:t>
                      </a:r>
                      <a:endParaRPr lang="en-US" sz="2400" dirty="0">
                        <a:effectLst/>
                        <a:latin typeface="+mn-lt"/>
                      </a:endParaRP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538463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7FD82DFE-683E-4C31-A33A-DC713C161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581164"/>
            <a:ext cx="7937500" cy="59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95583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38FB-5B54-48F3-8083-08C7567A7175}"/>
              </a:ext>
            </a:extLst>
          </p:cNvPr>
          <p:cNvSpPr>
            <a:spLocks noGrp="1"/>
          </p:cNvSpPr>
          <p:nvPr>
            <p:ph type="title"/>
          </p:nvPr>
        </p:nvSpPr>
        <p:spPr/>
        <p:txBody>
          <a:bodyPr/>
          <a:lstStyle/>
          <a:p>
            <a:r>
              <a:rPr lang="en-US" dirty="0"/>
              <a:t>Code/Results in R</a:t>
            </a:r>
          </a:p>
        </p:txBody>
      </p:sp>
      <p:pic>
        <p:nvPicPr>
          <p:cNvPr id="4" name="Picture 3" descr="A screenshot of a phone&#10;&#10;Description automatically generated">
            <a:extLst>
              <a:ext uri="{FF2B5EF4-FFF2-40B4-BE49-F238E27FC236}">
                <a16:creationId xmlns:a16="http://schemas.microsoft.com/office/drawing/2014/main" id="{4AD07140-7886-4369-AE70-363D532FC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7326" y="375943"/>
            <a:ext cx="2820988" cy="590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7A201481-14FF-4695-BDD4-96D98EEE84DB}"/>
              </a:ext>
            </a:extLst>
          </p:cNvPr>
          <p:cNvPicPr>
            <a:picLocks noChangeAspect="1"/>
          </p:cNvPicPr>
          <p:nvPr/>
        </p:nvPicPr>
        <p:blipFill>
          <a:blip r:embed="rId3"/>
          <a:stretch>
            <a:fillRect/>
          </a:stretch>
        </p:blipFill>
        <p:spPr>
          <a:xfrm>
            <a:off x="237318" y="1619169"/>
            <a:ext cx="8973357" cy="901771"/>
          </a:xfrm>
          <a:prstGeom prst="rect">
            <a:avLst/>
          </a:prstGeom>
        </p:spPr>
      </p:pic>
      <p:pic>
        <p:nvPicPr>
          <p:cNvPr id="6" name="Picture 5">
            <a:extLst>
              <a:ext uri="{FF2B5EF4-FFF2-40B4-BE49-F238E27FC236}">
                <a16:creationId xmlns:a16="http://schemas.microsoft.com/office/drawing/2014/main" id="{25F8B2CC-7369-41D3-A6E2-CF721201915A}"/>
              </a:ext>
            </a:extLst>
          </p:cNvPr>
          <p:cNvPicPr>
            <a:picLocks noChangeAspect="1"/>
          </p:cNvPicPr>
          <p:nvPr/>
        </p:nvPicPr>
        <p:blipFill>
          <a:blip r:embed="rId4"/>
          <a:stretch>
            <a:fillRect/>
          </a:stretch>
        </p:blipFill>
        <p:spPr>
          <a:xfrm>
            <a:off x="2428875" y="2286000"/>
            <a:ext cx="5987106" cy="4294158"/>
          </a:xfrm>
          <a:prstGeom prst="rect">
            <a:avLst/>
          </a:prstGeom>
        </p:spPr>
      </p:pic>
    </p:spTree>
    <p:extLst>
      <p:ext uri="{BB962C8B-B14F-4D97-AF65-F5344CB8AC3E}">
        <p14:creationId xmlns:p14="http://schemas.microsoft.com/office/powerpoint/2010/main" val="2503056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B812-B060-4C6B-83EB-CB8C02C7593A}"/>
              </a:ext>
            </a:extLst>
          </p:cNvPr>
          <p:cNvSpPr>
            <a:spLocks noGrp="1"/>
          </p:cNvSpPr>
          <p:nvPr>
            <p:ph type="title"/>
          </p:nvPr>
        </p:nvSpPr>
        <p:spPr/>
        <p:txBody>
          <a:bodyPr/>
          <a:lstStyle/>
          <a:p>
            <a:r>
              <a:rPr lang="en-US" dirty="0"/>
              <a:t>Code/Results for ORs</a:t>
            </a:r>
          </a:p>
        </p:txBody>
      </p:sp>
      <p:sp>
        <p:nvSpPr>
          <p:cNvPr id="3" name="Content Placeholder 2">
            <a:extLst>
              <a:ext uri="{FF2B5EF4-FFF2-40B4-BE49-F238E27FC236}">
                <a16:creationId xmlns:a16="http://schemas.microsoft.com/office/drawing/2014/main" id="{C6BF1236-14D6-4907-ADA1-32B156D05B55}"/>
              </a:ext>
            </a:extLst>
          </p:cNvPr>
          <p:cNvSpPr>
            <a:spLocks noGrp="1"/>
          </p:cNvSpPr>
          <p:nvPr>
            <p:ph idx="1"/>
          </p:nvPr>
        </p:nvSpPr>
        <p:spPr>
          <a:xfrm>
            <a:off x="838200" y="4333875"/>
            <a:ext cx="10515600" cy="1843087"/>
          </a:xfrm>
        </p:spPr>
        <p:txBody>
          <a:bodyPr>
            <a:normAutofit lnSpcReduction="10000"/>
          </a:bodyPr>
          <a:lstStyle/>
          <a:p>
            <a:pPr marL="0" indent="0">
              <a:buNone/>
            </a:pPr>
            <a:r>
              <a:rPr lang="en-US" altLang="en-US" dirty="0">
                <a:solidFill>
                  <a:srgbClr val="000000"/>
                </a:solidFill>
              </a:rPr>
              <a:t>In the multiple logistic regression model, age was negatively associated with the probability of the pharmacist being willing to train patients (odds ratio = 0.91; 95% CI for OR = 0.89 to 0.94; p-value&lt;0.0001). There was no association between gender and the probability of a pharmacist being willing to train patients (p-value = 0.98).</a:t>
            </a:r>
          </a:p>
          <a:p>
            <a:pPr marL="0" indent="0">
              <a:buNone/>
            </a:pPr>
            <a:endParaRPr lang="en-US" dirty="0"/>
          </a:p>
        </p:txBody>
      </p:sp>
      <p:pic>
        <p:nvPicPr>
          <p:cNvPr id="4" name="Picture 3">
            <a:extLst>
              <a:ext uri="{FF2B5EF4-FFF2-40B4-BE49-F238E27FC236}">
                <a16:creationId xmlns:a16="http://schemas.microsoft.com/office/drawing/2014/main" id="{019A5BE4-3FA8-4F12-A00F-F0DF8C18C15B}"/>
              </a:ext>
            </a:extLst>
          </p:cNvPr>
          <p:cNvPicPr>
            <a:picLocks noChangeAspect="1"/>
          </p:cNvPicPr>
          <p:nvPr/>
        </p:nvPicPr>
        <p:blipFill>
          <a:blip r:embed="rId2"/>
          <a:stretch>
            <a:fillRect/>
          </a:stretch>
        </p:blipFill>
        <p:spPr>
          <a:xfrm>
            <a:off x="342395" y="1419141"/>
            <a:ext cx="7240010" cy="1200318"/>
          </a:xfrm>
          <a:prstGeom prst="rect">
            <a:avLst/>
          </a:prstGeom>
        </p:spPr>
      </p:pic>
      <p:pic>
        <p:nvPicPr>
          <p:cNvPr id="5" name="Picture 4">
            <a:extLst>
              <a:ext uri="{FF2B5EF4-FFF2-40B4-BE49-F238E27FC236}">
                <a16:creationId xmlns:a16="http://schemas.microsoft.com/office/drawing/2014/main" id="{6F0E5102-EA68-4DE4-B69A-8A0700EB7100}"/>
              </a:ext>
            </a:extLst>
          </p:cNvPr>
          <p:cNvPicPr>
            <a:picLocks noChangeAspect="1"/>
          </p:cNvPicPr>
          <p:nvPr/>
        </p:nvPicPr>
        <p:blipFill rotWithShape="1">
          <a:blip r:embed="rId3"/>
          <a:srcRect t="11994"/>
          <a:stretch/>
        </p:blipFill>
        <p:spPr>
          <a:xfrm>
            <a:off x="2561732" y="2733675"/>
            <a:ext cx="7068536" cy="1433626"/>
          </a:xfrm>
          <a:prstGeom prst="rect">
            <a:avLst/>
          </a:prstGeom>
        </p:spPr>
      </p:pic>
    </p:spTree>
    <p:extLst>
      <p:ext uri="{BB962C8B-B14F-4D97-AF65-F5344CB8AC3E}">
        <p14:creationId xmlns:p14="http://schemas.microsoft.com/office/powerpoint/2010/main" val="11510673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866F-E6BE-45D3-85E3-37002E051162}"/>
              </a:ext>
            </a:extLst>
          </p:cNvPr>
          <p:cNvSpPr>
            <a:spLocks noGrp="1"/>
          </p:cNvSpPr>
          <p:nvPr>
            <p:ph type="title"/>
          </p:nvPr>
        </p:nvSpPr>
        <p:spPr/>
        <p:txBody>
          <a:bodyPr/>
          <a:lstStyle/>
          <a:p>
            <a:r>
              <a:rPr lang="en-US" dirty="0"/>
              <a:t>Summary of Logistic Regression</a:t>
            </a:r>
          </a:p>
        </p:txBody>
      </p:sp>
      <p:sp>
        <p:nvSpPr>
          <p:cNvPr id="3" name="Content Placeholder 2">
            <a:extLst>
              <a:ext uri="{FF2B5EF4-FFF2-40B4-BE49-F238E27FC236}">
                <a16:creationId xmlns:a16="http://schemas.microsoft.com/office/drawing/2014/main" id="{423729CB-2A5A-49A9-A118-B07DB8416171}"/>
              </a:ext>
            </a:extLst>
          </p:cNvPr>
          <p:cNvSpPr>
            <a:spLocks noGrp="1"/>
          </p:cNvSpPr>
          <p:nvPr>
            <p:ph idx="1"/>
          </p:nvPr>
        </p:nvSpPr>
        <p:spPr/>
        <p:txBody>
          <a:bodyPr>
            <a:normAutofit/>
          </a:bodyPr>
          <a:lstStyle/>
          <a:p>
            <a:pPr>
              <a:spcAft>
                <a:spcPts val="2400"/>
              </a:spcAft>
            </a:pPr>
            <a:r>
              <a:rPr lang="en-US" altLang="en-US" dirty="0">
                <a:solidFill>
                  <a:srgbClr val="000000"/>
                </a:solidFill>
                <a:ea typeface="ＭＳ Ｐゴシック" panose="020B0600070205080204" pitchFamily="34" charset="-128"/>
              </a:rPr>
              <a:t>Logistic regression allows us to determine the influences nominal and/or interval factors have on a dichotomous nominal outcome.</a:t>
            </a:r>
          </a:p>
          <a:p>
            <a:pPr>
              <a:spcAft>
                <a:spcPts val="2400"/>
              </a:spcAft>
            </a:pPr>
            <a:r>
              <a:rPr lang="en-US" altLang="en-US" dirty="0">
                <a:solidFill>
                  <a:srgbClr val="000000"/>
                </a:solidFill>
                <a:ea typeface="ＭＳ Ｐゴシック" panose="020B0600070205080204" pitchFamily="34" charset="-128"/>
              </a:rPr>
              <a:t>With a logistic regression equation, we can predict the likelihood that a given individual will fall into a particular category by taking account of one or more factors.</a:t>
            </a:r>
          </a:p>
          <a:p>
            <a:pPr>
              <a:spcAft>
                <a:spcPts val="2400"/>
              </a:spcAft>
            </a:pPr>
            <a:r>
              <a:rPr lang="en-US" altLang="en-US" dirty="0">
                <a:solidFill>
                  <a:srgbClr val="000000"/>
                </a:solidFill>
                <a:ea typeface="ＭＳ Ｐゴシック" panose="020B0600070205080204" pitchFamily="34" charset="-128"/>
              </a:rPr>
              <a:t>The Odds Ratio of a factor describes the multiplicative effect on the odds of an event when the factor is increases in the value by 1.0.</a:t>
            </a:r>
          </a:p>
          <a:p>
            <a:endParaRPr lang="en-US" dirty="0"/>
          </a:p>
        </p:txBody>
      </p:sp>
    </p:spTree>
    <p:extLst>
      <p:ext uri="{BB962C8B-B14F-4D97-AF65-F5344CB8AC3E}">
        <p14:creationId xmlns:p14="http://schemas.microsoft.com/office/powerpoint/2010/main" val="314060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FC0B23-79F3-4471-AA37-7946E2F14EA9}"/>
              </a:ext>
            </a:extLst>
          </p:cNvPr>
          <p:cNvSpPr>
            <a:spLocks noGrp="1"/>
          </p:cNvSpPr>
          <p:nvPr>
            <p:ph type="title"/>
          </p:nvPr>
        </p:nvSpPr>
        <p:spPr/>
        <p:txBody>
          <a:bodyPr/>
          <a:lstStyle/>
          <a:p>
            <a:r>
              <a:rPr lang="en-US" dirty="0"/>
              <a:t>Conclusions</a:t>
            </a:r>
          </a:p>
        </p:txBody>
      </p:sp>
      <p:sp>
        <p:nvSpPr>
          <p:cNvPr id="5" name="Text Placeholder 4">
            <a:extLst>
              <a:ext uri="{FF2B5EF4-FFF2-40B4-BE49-F238E27FC236}">
                <a16:creationId xmlns:a16="http://schemas.microsoft.com/office/drawing/2014/main" id="{1259BCAD-78FD-4ABC-9399-3D5763675D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225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80BA-3A56-4F15-BDDC-13D65D2FD333}"/>
              </a:ext>
            </a:extLst>
          </p:cNvPr>
          <p:cNvSpPr>
            <a:spLocks noGrp="1"/>
          </p:cNvSpPr>
          <p:nvPr>
            <p:ph type="title"/>
          </p:nvPr>
        </p:nvSpPr>
        <p:spPr/>
        <p:txBody>
          <a:bodyPr/>
          <a:lstStyle/>
          <a:p>
            <a:r>
              <a:rPr lang="en-US" dirty="0"/>
              <a:t>What Did We Learn?</a:t>
            </a:r>
          </a:p>
        </p:txBody>
      </p:sp>
      <p:sp>
        <p:nvSpPr>
          <p:cNvPr id="3" name="Content Placeholder 2">
            <a:extLst>
              <a:ext uri="{FF2B5EF4-FFF2-40B4-BE49-F238E27FC236}">
                <a16:creationId xmlns:a16="http://schemas.microsoft.com/office/drawing/2014/main" id="{11447C07-B332-462A-ABC7-5A833D89424E}"/>
              </a:ext>
            </a:extLst>
          </p:cNvPr>
          <p:cNvSpPr>
            <a:spLocks noGrp="1"/>
          </p:cNvSpPr>
          <p:nvPr>
            <p:ph idx="1"/>
          </p:nvPr>
        </p:nvSpPr>
        <p:spPr/>
        <p:txBody>
          <a:bodyPr>
            <a:normAutofit lnSpcReduction="10000"/>
          </a:bodyPr>
          <a:lstStyle/>
          <a:p>
            <a:pPr>
              <a:spcAft>
                <a:spcPts val="2000"/>
              </a:spcAft>
            </a:pPr>
            <a:r>
              <a:rPr lang="en-US" altLang="en-US" dirty="0">
                <a:ea typeface="ＭＳ Ｐゴシック" panose="020B0600070205080204" pitchFamily="34" charset="-128"/>
              </a:rPr>
              <a:t>Regression analysis is often used when the goal is to predict the outcome based on one or more variables or when the goal is to understand the relationship between two variables when ”controlling” for other variables, i.e., when other variables don’t change.</a:t>
            </a:r>
          </a:p>
          <a:p>
            <a:pPr>
              <a:spcAft>
                <a:spcPts val="2000"/>
              </a:spcAft>
            </a:pPr>
            <a:r>
              <a:rPr lang="en-US" altLang="en-US" dirty="0">
                <a:ea typeface="ＭＳ Ｐゴシック" panose="020B0600070205080204" pitchFamily="34" charset="-128"/>
              </a:rPr>
              <a:t>There are several types of regression analyses that depend on the nature of the outcome variable, e.g., continuous, binary.</a:t>
            </a:r>
          </a:p>
          <a:p>
            <a:pPr>
              <a:spcAft>
                <a:spcPts val="2000"/>
              </a:spcAft>
            </a:pPr>
            <a:r>
              <a:rPr lang="en-US" altLang="en-US" dirty="0">
                <a:ea typeface="ＭＳ Ｐゴシック" panose="020B0600070205080204" pitchFamily="34" charset="-128"/>
              </a:rPr>
              <a:t>Effect size between a predictor and the outcome is measured as a ‘regression coefficient’.</a:t>
            </a:r>
          </a:p>
          <a:p>
            <a:endParaRPr lang="en-US" dirty="0"/>
          </a:p>
        </p:txBody>
      </p:sp>
    </p:spTree>
    <p:extLst>
      <p:ext uri="{BB962C8B-B14F-4D97-AF65-F5344CB8AC3E}">
        <p14:creationId xmlns:p14="http://schemas.microsoft.com/office/powerpoint/2010/main" val="223212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3C9B6-814B-4801-A662-0D2F4B46483C}"/>
              </a:ext>
            </a:extLst>
          </p:cNvPr>
          <p:cNvSpPr>
            <a:spLocks noGrp="1"/>
          </p:cNvSpPr>
          <p:nvPr>
            <p:ph type="title"/>
          </p:nvPr>
        </p:nvSpPr>
        <p:spPr/>
        <p:txBody>
          <a:bodyPr/>
          <a:lstStyle/>
          <a:p>
            <a:r>
              <a:rPr lang="en-US" dirty="0"/>
              <a:t>Example: error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437D74-00D9-49BC-9139-D52B53CAC2F6}"/>
                  </a:ext>
                </a:extLst>
              </p:cNvPr>
              <p:cNvSpPr>
                <a:spLocks noGrp="1"/>
              </p:cNvSpPr>
              <p:nvPr>
                <p:ph idx="1"/>
              </p:nvPr>
            </p:nvSpPr>
            <p:spPr/>
            <p:txBody>
              <a:bodyPr>
                <a:normAutofit lnSpcReduction="10000"/>
              </a:bodyPr>
              <a:lstStyle/>
              <a:p>
                <a:r>
                  <a:rPr lang="en-US" dirty="0"/>
                  <a:t>For our example, the errors are given by the formula:</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𝑒𝑟𝑟𝑜𝑟</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endParaRPr lang="en-US" dirty="0"/>
              </a:p>
              <a:p>
                <a:pPr marL="0" indent="0" algn="ctr">
                  <a:buNone/>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is the response for observation </a:t>
                </a:r>
                <a14:m>
                  <m:oMath xmlns:m="http://schemas.openxmlformats.org/officeDocument/2006/math">
                    <m:r>
                      <a:rPr lang="en-US" i="1">
                        <a:latin typeface="Cambria Math" panose="02040503050406030204" pitchFamily="18" charset="0"/>
                      </a:rPr>
                      <m:t>𝑖</m:t>
                    </m:r>
                  </m:oMath>
                </a14:m>
                <a:r>
                  <a:rPr lang="en-US" dirty="0"/>
                  <a:t>.</a:t>
                </a:r>
              </a:p>
              <a:p>
                <a:r>
                  <a:rPr lang="en-US" dirty="0"/>
                  <a:t>Friends/statistics instructors 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a:t>
                </a:r>
                <a:r>
                  <a:rPr lang="en-US" dirty="0">
                    <a:latin typeface="Cambria Math" panose="02040503050406030204" pitchFamily="18" charset="0"/>
                    <a:ea typeface="Cambria Math" panose="02040503050406030204" pitchFamily="18" charset="0"/>
                  </a:rPr>
                  <a:t>= 2.6</a:t>
                </a:r>
              </a:p>
              <a:p>
                <a:pPr marL="0" indent="0">
                  <a:buNone/>
                </a:pPr>
                <a:r>
                  <a:rPr lang="en-US" dirty="0"/>
                  <a:t>Instructor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𝑒𝑟𝑟𝑜𝑟</m:t>
                        </m:r>
                      </m:e>
                      <m:sub>
                        <m:r>
                          <a:rPr lang="en-US" b="0" i="1" smtClean="0">
                            <a:latin typeface="Cambria Math" panose="02040503050406030204" pitchFamily="18" charset="0"/>
                          </a:rPr>
                          <m:t>1</m:t>
                        </m:r>
                      </m:sub>
                    </m:sSub>
                    <m:r>
                      <a:rPr lang="en-US" b="0" i="1" smtClean="0">
                        <a:latin typeface="Cambria Math" panose="02040503050406030204" pitchFamily="18" charset="0"/>
                      </a:rPr>
                      <m:t>=1 −2.6=−1.6</m:t>
                    </m:r>
                  </m:oMath>
                </a14:m>
                <a:endParaRPr lang="en-US" dirty="0"/>
              </a:p>
              <a:p>
                <a:pPr marL="0" indent="0">
                  <a:buNone/>
                </a:pPr>
                <a:r>
                  <a:rPr lang="en-US" dirty="0"/>
                  <a:t>Instructor 2: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𝑒𝑟𝑟𝑜𝑟</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 −2.6=−</m:t>
                    </m:r>
                    <m:r>
                      <a:rPr lang="en-US" b="0" i="1" smtClean="0">
                        <a:latin typeface="Cambria Math" panose="02040503050406030204" pitchFamily="18" charset="0"/>
                      </a:rPr>
                      <m:t>0</m:t>
                    </m:r>
                    <m:r>
                      <a:rPr lang="en-US" i="1">
                        <a:latin typeface="Cambria Math" panose="02040503050406030204" pitchFamily="18" charset="0"/>
                      </a:rPr>
                      <m:t>.6</m:t>
                    </m:r>
                  </m:oMath>
                </a14:m>
                <a:endParaRPr lang="en-US" dirty="0"/>
              </a:p>
              <a:p>
                <a:pPr marL="0" indent="0">
                  <a:buNone/>
                </a:pPr>
                <a:r>
                  <a:rPr lang="en-US" dirty="0"/>
                  <a:t>Instructor 3: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𝑒𝑟𝑟𝑜𝑟</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 −2.6=</m:t>
                    </m:r>
                    <m:r>
                      <a:rPr lang="en-US" b="0" i="1" smtClean="0">
                        <a:latin typeface="Cambria Math" panose="02040503050406030204" pitchFamily="18" charset="0"/>
                      </a:rPr>
                      <m:t>0.4</m:t>
                    </m:r>
                  </m:oMath>
                </a14:m>
                <a:endParaRPr lang="en-US" dirty="0"/>
              </a:p>
              <a:p>
                <a:pPr marL="0" indent="0">
                  <a:buNone/>
                </a:pPr>
                <a:r>
                  <a:rPr lang="en-US" dirty="0"/>
                  <a:t>Instructor 4: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𝑒𝑟𝑟𝑜𝑟</m:t>
                        </m:r>
                      </m:e>
                      <m:sub>
                        <m:r>
                          <a:rPr lang="en-US" i="1">
                            <a:latin typeface="Cambria Math" panose="02040503050406030204" pitchFamily="18" charset="0"/>
                          </a:rPr>
                          <m:t>3</m:t>
                        </m:r>
                      </m:sub>
                    </m:sSub>
                    <m:r>
                      <a:rPr lang="en-US" i="1">
                        <a:latin typeface="Cambria Math" panose="02040503050406030204" pitchFamily="18" charset="0"/>
                      </a:rPr>
                      <m:t>=3 −2.6=0.4 </m:t>
                    </m:r>
                  </m:oMath>
                </a14:m>
                <a:endParaRPr lang="en-US" dirty="0"/>
              </a:p>
              <a:p>
                <a:pPr marL="0" indent="0">
                  <a:buNone/>
                </a:pPr>
                <a:r>
                  <a:rPr lang="en-US" dirty="0"/>
                  <a:t>Instructor 5: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𝑒𝑟𝑟𝑜𝑟</m:t>
                        </m:r>
                      </m:e>
                      <m:sub>
                        <m:r>
                          <a:rPr lang="en-US" i="1">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 −2.6=</m:t>
                    </m:r>
                    <m:r>
                      <a:rPr lang="en-US" b="0" i="1" smtClean="0">
                        <a:latin typeface="Cambria Math" panose="02040503050406030204" pitchFamily="18" charset="0"/>
                      </a:rPr>
                      <m:t>1</m:t>
                    </m:r>
                    <m:r>
                      <a:rPr lang="en-US" i="1">
                        <a:latin typeface="Cambria Math" panose="02040503050406030204" pitchFamily="18" charset="0"/>
                      </a:rPr>
                      <m:t>.4</m:t>
                    </m:r>
                  </m:oMath>
                </a14:m>
                <a:endParaRPr lang="en-US" dirty="0"/>
              </a:p>
            </p:txBody>
          </p:sp>
        </mc:Choice>
        <mc:Fallback xmlns="">
          <p:sp>
            <p:nvSpPr>
              <p:cNvPr id="3" name="Content Placeholder 2">
                <a:extLst>
                  <a:ext uri="{FF2B5EF4-FFF2-40B4-BE49-F238E27FC236}">
                    <a16:creationId xmlns:a16="http://schemas.microsoft.com/office/drawing/2014/main" id="{75437D74-00D9-49BC-9139-D52B53CAC2F6}"/>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89706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F5F0-0D66-4197-9806-ECA166C321E2}"/>
              </a:ext>
            </a:extLst>
          </p:cNvPr>
          <p:cNvSpPr>
            <a:spLocks noGrp="1"/>
          </p:cNvSpPr>
          <p:nvPr>
            <p:ph type="title"/>
          </p:nvPr>
        </p:nvSpPr>
        <p:spPr/>
        <p:txBody>
          <a:bodyPr/>
          <a:lstStyle/>
          <a:p>
            <a:r>
              <a:rPr lang="en-US" dirty="0"/>
              <a:t>Sum of squared errors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87A23-C7EB-4E6C-85BF-1CC8EE04BA75}"/>
                  </a:ext>
                </a:extLst>
              </p:cNvPr>
              <p:cNvSpPr>
                <a:spLocks noGrp="1"/>
              </p:cNvSpPr>
              <p:nvPr>
                <p:ph idx="1"/>
              </p:nvPr>
            </p:nvSpPr>
            <p:spPr/>
            <p:txBody>
              <a:bodyPr>
                <a:normAutofit/>
              </a:bodyPr>
              <a:lstStyle/>
              <a:p>
                <a:pPr marL="0" indent="0">
                  <a:buFontTx/>
                  <a:buNone/>
                </a:pPr>
                <a:r>
                  <a:rPr lang="en-US" altLang="en-US" dirty="0">
                    <a:ea typeface="ＭＳ Ｐゴシック" panose="020B0600070205080204" pitchFamily="34" charset="-128"/>
                  </a:rPr>
                  <a:t>The sum of squared errors (SS) is the sum of the squared errors and is a way to measure the fit of a model.</a:t>
                </a:r>
              </a:p>
              <a:p>
                <a:pPr marL="0" indent="0">
                  <a:buFontTx/>
                  <a:buNone/>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ＭＳ Ｐゴシック" panose="020B0600070205080204" pitchFamily="34" charset="-128"/>
                        </a:rPr>
                        <m:t>𝑆𝑆</m:t>
                      </m:r>
                      <m:r>
                        <a:rPr lang="en-US" altLang="en-US" b="0" i="1" smtClean="0">
                          <a:latin typeface="Cambria Math" panose="02040503050406030204" pitchFamily="18" charset="0"/>
                          <a:ea typeface="ＭＳ Ｐゴシック" panose="020B0600070205080204" pitchFamily="34" charset="-128"/>
                        </a:rPr>
                        <m:t>= </m:t>
                      </m:r>
                      <m:nary>
                        <m:naryPr>
                          <m:chr m:val="∑"/>
                          <m:ctrlPr>
                            <a:rPr lang="en-US" altLang="en-US" b="0" i="1" smtClean="0">
                              <a:latin typeface="Cambria Math" panose="02040503050406030204" pitchFamily="18" charset="0"/>
                              <a:ea typeface="ＭＳ Ｐゴシック" panose="020B0600070205080204" pitchFamily="34" charset="-128"/>
                            </a:rPr>
                          </m:ctrlPr>
                        </m:naryPr>
                        <m:sub>
                          <m:r>
                            <m:rPr>
                              <m:brk m:alnAt="23"/>
                            </m:rPr>
                            <a:rPr lang="en-US" altLang="en-US" b="0" i="1" smtClean="0">
                              <a:latin typeface="Cambria Math" panose="02040503050406030204" pitchFamily="18" charset="0"/>
                              <a:ea typeface="ＭＳ Ｐゴシック" panose="020B0600070205080204" pitchFamily="34" charset="-128"/>
                            </a:rPr>
                            <m:t>𝑖</m:t>
                          </m:r>
                          <m:r>
                            <a:rPr lang="en-US" altLang="en-US" b="0" i="1" smtClean="0">
                              <a:latin typeface="Cambria Math" panose="02040503050406030204" pitchFamily="18" charset="0"/>
                              <a:ea typeface="ＭＳ Ｐゴシック" panose="020B0600070205080204" pitchFamily="34" charset="-128"/>
                            </a:rPr>
                            <m:t>=1</m:t>
                          </m:r>
                        </m:sub>
                        <m:sup>
                          <m:r>
                            <a:rPr lang="en-US" altLang="en-US" b="0" i="1" smtClean="0">
                              <a:latin typeface="Cambria Math" panose="02040503050406030204" pitchFamily="18" charset="0"/>
                              <a:ea typeface="ＭＳ Ｐゴシック" panose="020B0600070205080204" pitchFamily="34" charset="-128"/>
                            </a:rPr>
                            <m:t>𝑛</m:t>
                          </m:r>
                        </m:sup>
                        <m:e>
                          <m:sSup>
                            <m:sSupPr>
                              <m:ctrlPr>
                                <a:rPr lang="en-US" altLang="en-US" b="0" i="1" smtClean="0">
                                  <a:latin typeface="Cambria Math" panose="02040503050406030204" pitchFamily="18" charset="0"/>
                                  <a:ea typeface="ＭＳ Ｐゴシック" panose="020B0600070205080204" pitchFamily="34" charset="-128"/>
                                </a:rPr>
                              </m:ctrlPr>
                            </m:sSupPr>
                            <m:e>
                              <m:r>
                                <a:rPr lang="en-US" altLang="en-US" b="0" i="1" smtClean="0">
                                  <a:latin typeface="Cambria Math" panose="02040503050406030204" pitchFamily="18" charset="0"/>
                                  <a:ea typeface="ＭＳ Ｐゴシック" panose="020B0600070205080204" pitchFamily="34" charset="-128"/>
                                </a:rPr>
                                <m:t>(</m:t>
                              </m:r>
                              <m:sSubSup>
                                <m:sSubSupPr>
                                  <m:ctrlPr>
                                    <a:rPr lang="en-US" altLang="en-US" b="0" i="1" smtClean="0">
                                      <a:latin typeface="Cambria Math" panose="02040503050406030204" pitchFamily="18" charset="0"/>
                                      <a:ea typeface="ＭＳ Ｐゴシック" panose="020B0600070205080204" pitchFamily="34" charset="-128"/>
                                    </a:rPr>
                                  </m:ctrlPr>
                                </m:sSubSupPr>
                                <m:e>
                                  <m:r>
                                    <a:rPr lang="en-US" altLang="en-US" b="0" i="1" smtClean="0">
                                      <a:latin typeface="Cambria Math" panose="02040503050406030204" pitchFamily="18" charset="0"/>
                                      <a:ea typeface="ＭＳ Ｐゴシック" panose="020B0600070205080204" pitchFamily="34" charset="-128"/>
                                    </a:rPr>
                                    <m:t>𝑦</m:t>
                                  </m:r>
                                </m:e>
                                <m:sub>
                                  <m:r>
                                    <a:rPr lang="en-US" altLang="en-US" b="0" i="1" smtClean="0">
                                      <a:latin typeface="Cambria Math" panose="02040503050406030204" pitchFamily="18" charset="0"/>
                                      <a:ea typeface="ＭＳ Ｐゴシック" panose="020B0600070205080204" pitchFamily="34" charset="-128"/>
                                    </a:rPr>
                                    <m:t>𝑖</m:t>
                                  </m:r>
                                </m:sub>
                                <m:sup/>
                              </m:sSubSup>
                              <m:r>
                                <a:rPr lang="en-US" altLang="en-US" b="0" i="1" smtClean="0">
                                  <a:latin typeface="Cambria Math" panose="02040503050406030204" pitchFamily="18" charset="0"/>
                                  <a:ea typeface="ＭＳ Ｐゴシック" panose="020B0600070205080204" pitchFamily="34" charset="-128"/>
                                </a:rPr>
                                <m:t>− </m:t>
                              </m:r>
                              <m:acc>
                                <m:accPr>
                                  <m:chr m:val="̅"/>
                                  <m:ctrlPr>
                                    <a:rPr lang="en-US" altLang="en-US" b="0" i="1" smtClean="0">
                                      <a:latin typeface="Cambria Math" panose="02040503050406030204" pitchFamily="18" charset="0"/>
                                      <a:ea typeface="ＭＳ Ｐゴシック" panose="020B0600070205080204" pitchFamily="34" charset="-128"/>
                                    </a:rPr>
                                  </m:ctrlPr>
                                </m:accPr>
                                <m:e>
                                  <m:r>
                                    <a:rPr lang="en-US" altLang="en-US" b="0" i="1" smtClean="0">
                                      <a:latin typeface="Cambria Math" panose="02040503050406030204" pitchFamily="18" charset="0"/>
                                      <a:ea typeface="ＭＳ Ｐゴシック" panose="020B0600070205080204" pitchFamily="34" charset="-128"/>
                                    </a:rPr>
                                    <m:t>𝑦</m:t>
                                  </m:r>
                                </m:e>
                              </m:acc>
                              <m:r>
                                <a:rPr lang="en-US" altLang="en-US" b="0" i="1" smtClean="0">
                                  <a:latin typeface="Cambria Math" panose="02040503050406030204" pitchFamily="18" charset="0"/>
                                  <a:ea typeface="ＭＳ Ｐゴシック" panose="020B0600070205080204" pitchFamily="34" charset="-128"/>
                                </a:rPr>
                                <m:t>)</m:t>
                              </m:r>
                            </m:e>
                            <m:sup>
                              <m:r>
                                <a:rPr lang="en-US" altLang="en-US" b="0" i="1" smtClean="0">
                                  <a:latin typeface="Cambria Math" panose="02040503050406030204" pitchFamily="18" charset="0"/>
                                  <a:ea typeface="ＭＳ Ｐゴシック" panose="020B0600070205080204" pitchFamily="34" charset="-128"/>
                                </a:rPr>
                                <m:t>2</m:t>
                              </m:r>
                            </m:sup>
                          </m:sSup>
                        </m:e>
                      </m:nary>
                    </m:oMath>
                  </m:oMathPara>
                </a14:m>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The larger the SS is, the more poorly our model fits the data.</a:t>
                </a:r>
              </a:p>
              <a:p>
                <a:endParaRPr lang="en-US" dirty="0"/>
              </a:p>
              <a:p>
                <a:r>
                  <a:rPr lang="en-US" dirty="0"/>
                  <a:t>Note: the sample variance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f>
                      <m:fPr>
                        <m:type m:val="lin"/>
                        <m:ctrlPr>
                          <a:rPr lang="en-US" i="1">
                            <a:latin typeface="Cambria Math" panose="02040503050406030204" pitchFamily="18" charset="0"/>
                          </a:rPr>
                        </m:ctrlPr>
                      </m:fPr>
                      <m:num>
                        <m:r>
                          <a:rPr lang="en-US" i="1">
                            <a:latin typeface="Cambria Math" panose="02040503050406030204" pitchFamily="18" charset="0"/>
                          </a:rPr>
                          <m:t>𝑠𝑠</m:t>
                        </m:r>
                      </m:num>
                      <m:den>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den>
                    </m:f>
                  </m:oMath>
                </a14:m>
                <a:endParaRPr lang="en-US" dirty="0"/>
              </a:p>
              <a:p>
                <a:r>
                  <a:rPr lang="en-US" dirty="0"/>
                  <a:t>Note: the sample standard deviation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sSup>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e>
                    </m:rad>
                  </m:oMath>
                </a14:m>
                <a:endParaRPr lang="en-US" dirty="0"/>
              </a:p>
            </p:txBody>
          </p:sp>
        </mc:Choice>
        <mc:Fallback xmlns="">
          <p:sp>
            <p:nvSpPr>
              <p:cNvPr id="3" name="Content Placeholder 2">
                <a:extLst>
                  <a:ext uri="{FF2B5EF4-FFF2-40B4-BE49-F238E27FC236}">
                    <a16:creationId xmlns:a16="http://schemas.microsoft.com/office/drawing/2014/main" id="{AD387A23-C7EB-4E6C-85BF-1CC8EE04BA75}"/>
                  </a:ext>
                </a:extLst>
              </p:cNvPr>
              <p:cNvSpPr>
                <a:spLocks noGrp="1" noRot="1" noChangeAspect="1" noMove="1" noResize="1" noEditPoints="1" noAdjustHandles="1" noChangeArrowheads="1" noChangeShapeType="1" noTextEdit="1"/>
              </p:cNvSpPr>
              <p:nvPr>
                <p:ph idx="1"/>
              </p:nvPr>
            </p:nvSpPr>
            <p:spPr>
              <a:blipFill>
                <a:blip r:embed="rId2"/>
                <a:stretch>
                  <a:fillRect l="-1217" t="-2241" r="-1507" b="-2381"/>
                </a:stretch>
              </a:blipFill>
            </p:spPr>
            <p:txBody>
              <a:bodyPr/>
              <a:lstStyle/>
              <a:p>
                <a:r>
                  <a:rPr lang="en-US">
                    <a:noFill/>
                  </a:rPr>
                  <a:t> </a:t>
                </a:r>
              </a:p>
            </p:txBody>
          </p:sp>
        </mc:Fallback>
      </mc:AlternateContent>
    </p:spTree>
    <p:extLst>
      <p:ext uri="{BB962C8B-B14F-4D97-AF65-F5344CB8AC3E}">
        <p14:creationId xmlns:p14="http://schemas.microsoft.com/office/powerpoint/2010/main" val="479513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3543</TotalTime>
  <Words>4176</Words>
  <Application>Microsoft Office PowerPoint</Application>
  <PresentationFormat>Widescreen</PresentationFormat>
  <Paragraphs>343</Paragraphs>
  <Slides>78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MS PGothic</vt:lpstr>
      <vt:lpstr>Arial</vt:lpstr>
      <vt:lpstr>Calibri</vt:lpstr>
      <vt:lpstr>Calibri Light</vt:lpstr>
      <vt:lpstr>Cambria Math</vt:lpstr>
      <vt:lpstr>Gill Sans</vt:lpstr>
      <vt:lpstr>Helvetica</vt:lpstr>
      <vt:lpstr>Helvetica Light</vt:lpstr>
      <vt:lpstr>System Font Regular</vt:lpstr>
      <vt:lpstr>Times</vt:lpstr>
      <vt:lpstr>Times New Roman</vt:lpstr>
      <vt:lpstr>Office Theme</vt:lpstr>
      <vt:lpstr>Supervised Learning:  Linear &amp; Logistic Regression</vt:lpstr>
      <vt:lpstr>Outline</vt:lpstr>
      <vt:lpstr>Why Would We Use Analyses?  </vt:lpstr>
      <vt:lpstr>Simple Statistical Model</vt:lpstr>
      <vt:lpstr>Simple Statistical Model (Cont.)</vt:lpstr>
      <vt:lpstr>Example: the mean as a statistical model</vt:lpstr>
      <vt:lpstr>Assessing model fit</vt:lpstr>
      <vt:lpstr>Example: error </vt:lpstr>
      <vt:lpstr>Sum of squared errors</vt:lpstr>
      <vt:lpstr>Comparison of variability measures</vt:lpstr>
      <vt:lpstr>Regression Analysis</vt:lpstr>
      <vt:lpstr>What is regression?</vt:lpstr>
      <vt:lpstr>Simple Linear Regression</vt:lpstr>
      <vt:lpstr>Simple Linear Regression Model</vt:lpstr>
      <vt:lpstr>Relationship between Yi and Xi</vt:lpstr>
      <vt:lpstr>Terms in a simple linear regression model</vt:lpstr>
      <vt:lpstr>Relationship between intercepts and slopes</vt:lpstr>
      <vt:lpstr>Best fit line for the data</vt:lpstr>
      <vt:lpstr>Method of least squares</vt:lpstr>
      <vt:lpstr>PowerPoint Presentation</vt:lpstr>
      <vt:lpstr>Simple Linear Regression Example</vt:lpstr>
      <vt:lpstr>PowerPoint Presentation</vt:lpstr>
      <vt:lpstr>Code/Results in R</vt:lpstr>
      <vt:lpstr>PowerPoint Presentation</vt:lpstr>
      <vt:lpstr>Results from example </vt:lpstr>
      <vt:lpstr>Making predictions using the regression equation</vt:lpstr>
      <vt:lpstr>Interpolation and Extrapolation</vt:lpstr>
      <vt:lpstr>PowerPoint Presentation</vt:lpstr>
      <vt:lpstr>Summary of simple linear regression</vt:lpstr>
      <vt:lpstr>Multiple Linear Regression</vt:lpstr>
      <vt:lpstr>Simple vs. Multiple Linear Regression</vt:lpstr>
      <vt:lpstr>Multiple Linear Regression</vt:lpstr>
      <vt:lpstr>Multiple Regression</vt:lpstr>
      <vt:lpstr>Interpretation of regression coefficients</vt:lpstr>
      <vt:lpstr>Estimating Regression Coefficients</vt:lpstr>
      <vt:lpstr>Multiple Linear Regression Example</vt:lpstr>
      <vt:lpstr>Code/Results in R</vt:lpstr>
      <vt:lpstr>PowerPoint Presentation</vt:lpstr>
      <vt:lpstr>Interpretation of regression coefficients</vt:lpstr>
      <vt:lpstr>Interaction Effects</vt:lpstr>
      <vt:lpstr>Interaction Example</vt:lpstr>
      <vt:lpstr>Code/Results in R</vt:lpstr>
      <vt:lpstr>Interpretation of Interaction Coefficients</vt:lpstr>
      <vt:lpstr>Hypothesis tests for individual regression coefficients</vt:lpstr>
      <vt:lpstr>Linear Regression Assumptions</vt:lpstr>
      <vt:lpstr>Linear Regression Assumptions</vt:lpstr>
      <vt:lpstr>Linear Regression Assumptions</vt:lpstr>
      <vt:lpstr>Linear Regression Assumptions</vt:lpstr>
      <vt:lpstr>Model Selection</vt:lpstr>
      <vt:lpstr>Backward selection</vt:lpstr>
      <vt:lpstr>Forward selection</vt:lpstr>
      <vt:lpstr>Evaluate potential confounding</vt:lpstr>
      <vt:lpstr>Choosing a model</vt:lpstr>
      <vt:lpstr>Model Fit: Coefficient of Determination</vt:lpstr>
      <vt:lpstr>Adjusted Coefficient of Determination</vt:lpstr>
      <vt:lpstr>Summary of Multiple Linear Regression</vt:lpstr>
      <vt:lpstr>Logistic Regression</vt:lpstr>
      <vt:lpstr>What is Logistic Regression?</vt:lpstr>
      <vt:lpstr>Why not use linear regression?</vt:lpstr>
      <vt:lpstr>Generalized linear model</vt:lpstr>
      <vt:lpstr>Probability of an event vs. logit of the probability</vt:lpstr>
      <vt:lpstr>Logistic Regression Example</vt:lpstr>
      <vt:lpstr>PowerPoint Presentation</vt:lpstr>
      <vt:lpstr>PowerPoint Presentation</vt:lpstr>
      <vt:lpstr>PowerPoint Presentation</vt:lpstr>
      <vt:lpstr>Estimation of Logistic Regression Coefficients</vt:lpstr>
      <vt:lpstr>Interpretation of Logistic Regression Parameters</vt:lpstr>
      <vt:lpstr>PowerPoint Presentation</vt:lpstr>
      <vt:lpstr>Coefficients and Odds Ratios (ORs)</vt:lpstr>
      <vt:lpstr>Odds Ratio from Coefficients</vt:lpstr>
      <vt:lpstr>Assessing the effectiveness of the model</vt:lpstr>
      <vt:lpstr>Classifying participants in example</vt:lpstr>
      <vt:lpstr>PowerPoint Presentation</vt:lpstr>
      <vt:lpstr>Code/Results in R</vt:lpstr>
      <vt:lpstr>Code/Results for ORs</vt:lpstr>
      <vt:lpstr>Summary of Logistic Regression</vt:lpstr>
      <vt:lpstr>Conclusions</vt:lpstr>
      <vt:lpstr>What Did We Learn?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Learning:  Linear &amp; Logistic Regression</dc:title>
  <dc:creator>Vanderlinden, Lauren</dc:creator>
  <cp:lastModifiedBy>Vanderlinden, Lauren</cp:lastModifiedBy>
  <cp:revision>55</cp:revision>
  <dcterms:created xsi:type="dcterms:W3CDTF">2024-11-25T19:36:13Z</dcterms:created>
  <dcterms:modified xsi:type="dcterms:W3CDTF">2024-11-30T21:56:03Z</dcterms:modified>
</cp:coreProperties>
</file>